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56" r:id="rId2"/>
  </p:sldIdLst>
  <p:sldSz cx="32918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4636"/>
    <a:srgbClr val="BF0215"/>
    <a:srgbClr val="503FAC"/>
    <a:srgbClr val="104F8B"/>
    <a:srgbClr val="7F7F7F"/>
    <a:srgbClr val="F7F7F7"/>
    <a:srgbClr val="B22323"/>
    <a:srgbClr val="CD7941"/>
    <a:srgbClr val="F6F5DE"/>
    <a:srgbClr val="3725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3187"/>
    <p:restoredTop sz="95574"/>
  </p:normalViewPr>
  <p:slideViewPr>
    <p:cSldViewPr snapToGrid="0" snapToObjects="1">
      <p:cViewPr>
        <p:scale>
          <a:sx n="43" d="100"/>
          <a:sy n="43" d="100"/>
        </p:scale>
        <p:origin x="116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2D411E-DFB9-BA45-8AEC-B2F7D1BDA82D}" type="doc">
      <dgm:prSet loTypeId="urn:microsoft.com/office/officeart/2005/8/layout/target2" loCatId="list" qsTypeId="urn:microsoft.com/office/officeart/2005/8/quickstyle/simple5" qsCatId="simple" csTypeId="urn:microsoft.com/office/officeart/2005/8/colors/colorful3" csCatId="colorful" phldr="1"/>
      <dgm:spPr/>
      <dgm:t>
        <a:bodyPr/>
        <a:lstStyle/>
        <a:p>
          <a:endParaRPr lang="en-US"/>
        </a:p>
      </dgm:t>
    </dgm:pt>
    <dgm:pt modelId="{D2822F04-CB41-8E49-87AD-A988147719DD}">
      <dgm:prSet custT="1"/>
      <dgm:spPr/>
      <dgm:t>
        <a:bodyPr/>
        <a:lstStyle/>
        <a:p>
          <a:r>
            <a:rPr lang="en-US" sz="4800" b="1" dirty="0">
              <a:solidFill>
                <a:schemeClr val="bg1"/>
              </a:solidFill>
            </a:rPr>
            <a:t>How are </a:t>
          </a:r>
          <a:r>
            <a:rPr lang="en-US" sz="4800" b="1" i="1" dirty="0">
              <a:solidFill>
                <a:schemeClr val="bg1"/>
              </a:solidFill>
            </a:rPr>
            <a:t>Peromyscus </a:t>
          </a:r>
          <a:r>
            <a:rPr lang="en-US" sz="4800" b="1" i="1" dirty="0" err="1">
              <a:solidFill>
                <a:schemeClr val="bg1"/>
              </a:solidFill>
            </a:rPr>
            <a:t>eremicus</a:t>
          </a:r>
          <a:r>
            <a:rPr lang="en-US" sz="4800" b="1" i="1" dirty="0">
              <a:solidFill>
                <a:schemeClr val="bg1"/>
              </a:solidFill>
            </a:rPr>
            <a:t> </a:t>
          </a:r>
          <a:r>
            <a:rPr lang="en-US" sz="4800" b="1" dirty="0">
              <a:solidFill>
                <a:schemeClr val="bg1"/>
              </a:solidFill>
            </a:rPr>
            <a:t>adapted to the desert?</a:t>
          </a:r>
        </a:p>
      </dgm:t>
    </dgm:pt>
    <dgm:pt modelId="{FC3F773D-7564-DE45-A59A-E9E8FEA66D05}" type="parTrans" cxnId="{BF764189-1CDC-C648-9AFB-1FD59D742312}">
      <dgm:prSet/>
      <dgm:spPr/>
      <dgm:t>
        <a:bodyPr/>
        <a:lstStyle/>
        <a:p>
          <a:endParaRPr lang="en-US" sz="2000"/>
        </a:p>
      </dgm:t>
    </dgm:pt>
    <dgm:pt modelId="{41ED66E3-8F75-EA41-B2DB-83F678B8BD5A}" type="sibTrans" cxnId="{BF764189-1CDC-C648-9AFB-1FD59D742312}">
      <dgm:prSet/>
      <dgm:spPr/>
      <dgm:t>
        <a:bodyPr/>
        <a:lstStyle/>
        <a:p>
          <a:endParaRPr lang="en-US" sz="2000"/>
        </a:p>
      </dgm:t>
    </dgm:pt>
    <dgm:pt modelId="{B5BB927E-A978-C04B-A9CA-973D3AE3BB1D}">
      <dgm:prSet custT="1"/>
      <dgm:spPr/>
      <dgm:t>
        <a:bodyPr/>
        <a:lstStyle/>
        <a:p>
          <a:r>
            <a:rPr lang="en-US" sz="5400" dirty="0"/>
            <a:t>Behavior</a:t>
          </a:r>
        </a:p>
      </dgm:t>
    </dgm:pt>
    <dgm:pt modelId="{6279FF1E-7E29-BA4E-B600-DAA880C3E3C1}" type="parTrans" cxnId="{DD69D30D-D394-FD4B-9C7E-8D24086F1386}">
      <dgm:prSet/>
      <dgm:spPr/>
      <dgm:t>
        <a:bodyPr/>
        <a:lstStyle/>
        <a:p>
          <a:endParaRPr lang="en-US" sz="2000"/>
        </a:p>
      </dgm:t>
    </dgm:pt>
    <dgm:pt modelId="{9F09CA71-F315-AD4B-BBF8-3A9949977E62}" type="sibTrans" cxnId="{DD69D30D-D394-FD4B-9C7E-8D24086F1386}">
      <dgm:prSet/>
      <dgm:spPr/>
      <dgm:t>
        <a:bodyPr/>
        <a:lstStyle/>
        <a:p>
          <a:endParaRPr lang="en-US" sz="2000"/>
        </a:p>
      </dgm:t>
    </dgm:pt>
    <dgm:pt modelId="{E7C3901A-AF85-9543-B167-EF08FDA33E53}">
      <dgm:prSet custT="1"/>
      <dgm:spPr>
        <a:solidFill>
          <a:prstClr val="white">
            <a:alpha val="90000"/>
            <a:hueOff val="0"/>
            <a:satOff val="0"/>
            <a:lumOff val="0"/>
            <a:alphaOff val="0"/>
          </a:prstClr>
        </a:solidFill>
        <a:ln w="6350" cap="flat" cmpd="sng" algn="ctr">
          <a:solidFill>
            <a:srgbClr val="A5A5A5">
              <a:hueOff val="0"/>
              <a:satOff val="0"/>
              <a:lumOff val="0"/>
              <a:alphaOff val="0"/>
            </a:srgbClr>
          </a:solidFill>
          <a:prstDash val="solid"/>
          <a:miter lim="800000"/>
        </a:ln>
        <a:effectLst/>
      </dgm:spPr>
      <dgm:t>
        <a:bodyPr spcFirstLastPara="0" vert="horz" wrap="square" lIns="205740" tIns="205740" rIns="205740" bIns="205740" numCol="1" spcCol="1270" anchor="ctr" anchorCtr="0"/>
        <a:lstStyle/>
        <a:p>
          <a:pPr marL="0" lvl="0" indent="0" algn="ctr" defTabSz="2400300">
            <a:lnSpc>
              <a:spcPct val="90000"/>
            </a:lnSpc>
            <a:spcBef>
              <a:spcPct val="0"/>
            </a:spcBef>
            <a:spcAft>
              <a:spcPct val="35000"/>
            </a:spcAft>
            <a:buNone/>
          </a:pPr>
          <a:r>
            <a:rPr lang="en-US" sz="5400" kern="1200" dirty="0">
              <a:solidFill>
                <a:prstClr val="black">
                  <a:hueOff val="0"/>
                  <a:satOff val="0"/>
                  <a:lumOff val="0"/>
                  <a:alphaOff val="0"/>
                </a:prstClr>
              </a:solidFill>
              <a:latin typeface="Calibri" panose="020F0502020204030204"/>
              <a:ea typeface="+mn-ea"/>
              <a:cs typeface="+mn-cs"/>
            </a:rPr>
            <a:t>Physiology </a:t>
          </a:r>
        </a:p>
      </dgm:t>
    </dgm:pt>
    <dgm:pt modelId="{DAB2B335-D7EE-8244-8285-0CC0E858B90E}" type="parTrans" cxnId="{9236EDD1-5A3A-4649-A6BB-866EE9E4C5D5}">
      <dgm:prSet/>
      <dgm:spPr/>
      <dgm:t>
        <a:bodyPr/>
        <a:lstStyle/>
        <a:p>
          <a:endParaRPr lang="en-US" sz="2000"/>
        </a:p>
      </dgm:t>
    </dgm:pt>
    <dgm:pt modelId="{05AEA1E8-7E8D-8441-B61B-0CFD2B160F79}" type="sibTrans" cxnId="{9236EDD1-5A3A-4649-A6BB-866EE9E4C5D5}">
      <dgm:prSet/>
      <dgm:spPr/>
      <dgm:t>
        <a:bodyPr/>
        <a:lstStyle/>
        <a:p>
          <a:endParaRPr lang="en-US" sz="2000"/>
        </a:p>
      </dgm:t>
    </dgm:pt>
    <dgm:pt modelId="{61AD45F3-4B4A-644A-8405-D83C090BE767}">
      <dgm:prSet custT="1"/>
      <dgm:spPr>
        <a:solidFill>
          <a:srgbClr val="104F8B"/>
        </a:solidFill>
      </dgm:spPr>
      <dgm:t>
        <a:bodyPr/>
        <a:lstStyle/>
        <a:p>
          <a:r>
            <a:rPr lang="en-US" sz="5400" dirty="0"/>
            <a:t>Genomic</a:t>
          </a:r>
        </a:p>
      </dgm:t>
    </dgm:pt>
    <dgm:pt modelId="{23B327B7-6338-4640-B53E-B0E688106E64}" type="parTrans" cxnId="{ACB7895B-47C2-6843-9F72-B8C59E9BB397}">
      <dgm:prSet/>
      <dgm:spPr/>
      <dgm:t>
        <a:bodyPr/>
        <a:lstStyle/>
        <a:p>
          <a:endParaRPr lang="en-US" sz="2000"/>
        </a:p>
      </dgm:t>
    </dgm:pt>
    <dgm:pt modelId="{AC6754C6-4703-DE45-99F5-430808BF3882}" type="sibTrans" cxnId="{ACB7895B-47C2-6843-9F72-B8C59E9BB397}">
      <dgm:prSet/>
      <dgm:spPr/>
      <dgm:t>
        <a:bodyPr/>
        <a:lstStyle/>
        <a:p>
          <a:endParaRPr lang="en-US" sz="2000"/>
        </a:p>
      </dgm:t>
    </dgm:pt>
    <dgm:pt modelId="{7E2D08D2-0185-264C-8DE3-A85CD9C2BDDB}">
      <dgm:prSet custT="1"/>
      <dgm:spPr/>
      <dgm:t>
        <a:bodyPr/>
        <a:lstStyle/>
        <a:p>
          <a:r>
            <a:rPr lang="en-US" sz="3200" dirty="0"/>
            <a:t>Why traits vary?</a:t>
          </a:r>
        </a:p>
        <a:p>
          <a:r>
            <a:rPr lang="en-US" sz="2400" dirty="0"/>
            <a:t>Evolutionary processes that drive variation in a trait</a:t>
          </a:r>
        </a:p>
      </dgm:t>
    </dgm:pt>
    <dgm:pt modelId="{2E0A9712-6631-8A4E-BEBE-9B2F5D34E0D4}" type="parTrans" cxnId="{A259CEFE-1068-3144-B3E8-DE1690A9370C}">
      <dgm:prSet/>
      <dgm:spPr/>
      <dgm:t>
        <a:bodyPr/>
        <a:lstStyle/>
        <a:p>
          <a:endParaRPr lang="en-US" sz="2000"/>
        </a:p>
      </dgm:t>
    </dgm:pt>
    <dgm:pt modelId="{B7DE24D6-B510-F044-A441-5124123091A1}" type="sibTrans" cxnId="{A259CEFE-1068-3144-B3E8-DE1690A9370C}">
      <dgm:prSet/>
      <dgm:spPr/>
      <dgm:t>
        <a:bodyPr/>
        <a:lstStyle/>
        <a:p>
          <a:endParaRPr lang="en-US" sz="2000"/>
        </a:p>
      </dgm:t>
    </dgm:pt>
    <dgm:pt modelId="{62B309CC-EE07-9848-BE33-1775248CB5C2}">
      <dgm:prSet custT="1"/>
      <dgm:spPr/>
      <dgm:t>
        <a:bodyPr/>
        <a:lstStyle/>
        <a:p>
          <a:r>
            <a:rPr lang="en-US" sz="3200" dirty="0"/>
            <a:t>How traits vary?</a:t>
          </a:r>
        </a:p>
        <a:p>
          <a:r>
            <a:rPr lang="en-US" sz="2400" dirty="0"/>
            <a:t>Underlying molecular mechanisms that produces a trait</a:t>
          </a:r>
        </a:p>
      </dgm:t>
    </dgm:pt>
    <dgm:pt modelId="{DF03D5FA-D07E-5748-AD13-450DC297F57A}" type="parTrans" cxnId="{F2919B67-B745-464A-8E56-85ACD0E28F24}">
      <dgm:prSet/>
      <dgm:spPr/>
      <dgm:t>
        <a:bodyPr/>
        <a:lstStyle/>
        <a:p>
          <a:endParaRPr lang="en-US" sz="2000"/>
        </a:p>
      </dgm:t>
    </dgm:pt>
    <dgm:pt modelId="{04F9B5A1-151A-C44E-BAE3-8B1F845C65F1}" type="sibTrans" cxnId="{F2919B67-B745-464A-8E56-85ACD0E28F24}">
      <dgm:prSet/>
      <dgm:spPr/>
      <dgm:t>
        <a:bodyPr/>
        <a:lstStyle/>
        <a:p>
          <a:endParaRPr lang="en-US" sz="2000"/>
        </a:p>
      </dgm:t>
    </dgm:pt>
    <dgm:pt modelId="{0D7F86E5-9E75-0041-ACEA-9A7977372142}" type="pres">
      <dgm:prSet presAssocID="{9E2D411E-DFB9-BA45-8AEC-B2F7D1BDA82D}" presName="Name0" presStyleCnt="0">
        <dgm:presLayoutVars>
          <dgm:chMax val="3"/>
          <dgm:chPref val="1"/>
          <dgm:dir/>
          <dgm:animLvl val="lvl"/>
          <dgm:resizeHandles/>
        </dgm:presLayoutVars>
      </dgm:prSet>
      <dgm:spPr/>
    </dgm:pt>
    <dgm:pt modelId="{CD6983B4-497F-0941-A102-A4180943CE6A}" type="pres">
      <dgm:prSet presAssocID="{9E2D411E-DFB9-BA45-8AEC-B2F7D1BDA82D}" presName="outerBox" presStyleCnt="0"/>
      <dgm:spPr/>
    </dgm:pt>
    <dgm:pt modelId="{71C023ED-AAA2-D148-ADD2-B78305943C57}" type="pres">
      <dgm:prSet presAssocID="{9E2D411E-DFB9-BA45-8AEC-B2F7D1BDA82D}" presName="outerBoxParent" presStyleLbl="node1" presStyleIdx="0" presStyleCnt="2" custLinFactX="-689" custLinFactNeighborX="-100000" custLinFactNeighborY="-14085"/>
      <dgm:spPr/>
    </dgm:pt>
    <dgm:pt modelId="{578BCE47-7628-464B-A18F-AC94ACFBD1CA}" type="pres">
      <dgm:prSet presAssocID="{9E2D411E-DFB9-BA45-8AEC-B2F7D1BDA82D}" presName="outerBoxChildren" presStyleCnt="0"/>
      <dgm:spPr/>
    </dgm:pt>
    <dgm:pt modelId="{30437644-519C-1848-8900-ED0A7C8F7725}" type="pres">
      <dgm:prSet presAssocID="{B5BB927E-A978-C04B-A9CA-973D3AE3BB1D}" presName="oChild" presStyleLbl="fgAcc1" presStyleIdx="0" presStyleCnt="4" custScaleX="343948" custScaleY="59266" custLinFactX="23848" custLinFactY="-392" custLinFactNeighborX="100000" custLinFactNeighborY="-100000">
        <dgm:presLayoutVars>
          <dgm:bulletEnabled val="1"/>
        </dgm:presLayoutVars>
      </dgm:prSet>
      <dgm:spPr/>
    </dgm:pt>
    <dgm:pt modelId="{DF0D6C9B-2090-2F40-B76F-C1168F7852F3}" type="pres">
      <dgm:prSet presAssocID="{9F09CA71-F315-AD4B-BBF8-3A9949977E62}" presName="outerSibTrans" presStyleCnt="0"/>
      <dgm:spPr/>
    </dgm:pt>
    <dgm:pt modelId="{AFA7E63E-BFD0-7545-8168-58A752153D6D}" type="pres">
      <dgm:prSet presAssocID="{E7C3901A-AF85-9543-B167-EF08FDA33E53}" presName="oChild" presStyleLbl="fgAcc1" presStyleIdx="1" presStyleCnt="4" custScaleX="343948" custScaleY="59266" custLinFactX="23848" custLinFactY="-392" custLinFactNeighborX="100000" custLinFactNeighborY="-100000">
        <dgm:presLayoutVars>
          <dgm:bulletEnabled val="1"/>
        </dgm:presLayoutVars>
      </dgm:prSet>
      <dgm:spPr>
        <a:xfrm>
          <a:off x="410992" y="4151683"/>
          <a:ext cx="7624315" cy="2392818"/>
        </a:xfrm>
        <a:prstGeom prst="roundRect">
          <a:avLst>
            <a:gd name="adj" fmla="val 10500"/>
          </a:avLst>
        </a:prstGeom>
      </dgm:spPr>
    </dgm:pt>
    <dgm:pt modelId="{882BBE49-5F62-E043-9C92-A8ECF319EAEA}" type="pres">
      <dgm:prSet presAssocID="{9E2D411E-DFB9-BA45-8AEC-B2F7D1BDA82D}" presName="middleBox" presStyleCnt="0"/>
      <dgm:spPr/>
    </dgm:pt>
    <dgm:pt modelId="{802CEFB2-0488-E046-8F66-71D7ED4583F1}" type="pres">
      <dgm:prSet presAssocID="{9E2D411E-DFB9-BA45-8AEC-B2F7D1BDA82D}" presName="middleBoxParent" presStyleLbl="node1" presStyleIdx="1" presStyleCnt="2" custScaleX="52365" custLinFactNeighborX="23955" custLinFactNeighborY="-3008"/>
      <dgm:spPr/>
    </dgm:pt>
    <dgm:pt modelId="{B603DD13-6513-8940-B510-99252C75F019}" type="pres">
      <dgm:prSet presAssocID="{9E2D411E-DFB9-BA45-8AEC-B2F7D1BDA82D}" presName="middleBoxChildren" presStyleCnt="0"/>
      <dgm:spPr/>
    </dgm:pt>
    <dgm:pt modelId="{08764FCA-23D7-834A-93B7-46A053EFF8E9}" type="pres">
      <dgm:prSet presAssocID="{7E2D08D2-0185-264C-8DE3-A85CD9C2BDDB}" presName="mChild" presStyleLbl="fgAcc1" presStyleIdx="2" presStyleCnt="4" custScaleY="78865" custLinFactX="100000" custLinFactNeighborX="102436" custLinFactNeighborY="-67119">
        <dgm:presLayoutVars>
          <dgm:bulletEnabled val="1"/>
        </dgm:presLayoutVars>
      </dgm:prSet>
      <dgm:spPr/>
    </dgm:pt>
    <dgm:pt modelId="{EF6E8B3E-88A4-2440-820A-5D892E29B189}" type="pres">
      <dgm:prSet presAssocID="{B7DE24D6-B510-F044-A441-5124123091A1}" presName="middleSibTrans" presStyleCnt="0"/>
      <dgm:spPr/>
    </dgm:pt>
    <dgm:pt modelId="{1E711E7D-379A-9A4E-86CC-B7EA450BB559}" type="pres">
      <dgm:prSet presAssocID="{62B309CC-EE07-9848-BE33-1775248CB5C2}" presName="mChild" presStyleLbl="fgAcc1" presStyleIdx="3" presStyleCnt="4" custScaleY="78865" custLinFactNeighborY="17268">
        <dgm:presLayoutVars>
          <dgm:bulletEnabled val="1"/>
        </dgm:presLayoutVars>
      </dgm:prSet>
      <dgm:spPr/>
    </dgm:pt>
  </dgm:ptLst>
  <dgm:cxnLst>
    <dgm:cxn modelId="{DD69D30D-D394-FD4B-9C7E-8D24086F1386}" srcId="{D2822F04-CB41-8E49-87AD-A988147719DD}" destId="{B5BB927E-A978-C04B-A9CA-973D3AE3BB1D}" srcOrd="0" destOrd="0" parTransId="{6279FF1E-7E29-BA4E-B600-DAA880C3E3C1}" sibTransId="{9F09CA71-F315-AD4B-BBF8-3A9949977E62}"/>
    <dgm:cxn modelId="{87468A14-C892-5848-831C-EF381B425899}" type="presOf" srcId="{B5BB927E-A978-C04B-A9CA-973D3AE3BB1D}" destId="{30437644-519C-1848-8900-ED0A7C8F7725}" srcOrd="0" destOrd="0" presId="urn:microsoft.com/office/officeart/2005/8/layout/target2"/>
    <dgm:cxn modelId="{14382A24-84B6-444B-A44B-6617D99F8E20}" type="presOf" srcId="{61AD45F3-4B4A-644A-8405-D83C090BE767}" destId="{802CEFB2-0488-E046-8F66-71D7ED4583F1}" srcOrd="0" destOrd="0" presId="urn:microsoft.com/office/officeart/2005/8/layout/target2"/>
    <dgm:cxn modelId="{9FEE8F4A-ECC8-5E46-9781-E85A7909901C}" type="presOf" srcId="{D2822F04-CB41-8E49-87AD-A988147719DD}" destId="{71C023ED-AAA2-D148-ADD2-B78305943C57}" srcOrd="0" destOrd="0" presId="urn:microsoft.com/office/officeart/2005/8/layout/target2"/>
    <dgm:cxn modelId="{ACB7895B-47C2-6843-9F72-B8C59E9BB397}" srcId="{9E2D411E-DFB9-BA45-8AEC-B2F7D1BDA82D}" destId="{61AD45F3-4B4A-644A-8405-D83C090BE767}" srcOrd="1" destOrd="0" parTransId="{23B327B7-6338-4640-B53E-B0E688106E64}" sibTransId="{AC6754C6-4703-DE45-99F5-430808BF3882}"/>
    <dgm:cxn modelId="{F2919B67-B745-464A-8E56-85ACD0E28F24}" srcId="{61AD45F3-4B4A-644A-8405-D83C090BE767}" destId="{62B309CC-EE07-9848-BE33-1775248CB5C2}" srcOrd="1" destOrd="0" parTransId="{DF03D5FA-D07E-5748-AD13-450DC297F57A}" sibTransId="{04F9B5A1-151A-C44E-BAE3-8B1F845C65F1}"/>
    <dgm:cxn modelId="{6BEC6B87-E92D-0B41-8830-CC2A7B8328D7}" type="presOf" srcId="{7E2D08D2-0185-264C-8DE3-A85CD9C2BDDB}" destId="{08764FCA-23D7-834A-93B7-46A053EFF8E9}" srcOrd="0" destOrd="0" presId="urn:microsoft.com/office/officeart/2005/8/layout/target2"/>
    <dgm:cxn modelId="{BF764189-1CDC-C648-9AFB-1FD59D742312}" srcId="{9E2D411E-DFB9-BA45-8AEC-B2F7D1BDA82D}" destId="{D2822F04-CB41-8E49-87AD-A988147719DD}" srcOrd="0" destOrd="0" parTransId="{FC3F773D-7564-DE45-A59A-E9E8FEA66D05}" sibTransId="{41ED66E3-8F75-EA41-B2DB-83F678B8BD5A}"/>
    <dgm:cxn modelId="{888B07BA-DE43-1849-9D0D-61F654D25AD2}" type="presOf" srcId="{E7C3901A-AF85-9543-B167-EF08FDA33E53}" destId="{AFA7E63E-BFD0-7545-8168-58A752153D6D}" srcOrd="0" destOrd="0" presId="urn:microsoft.com/office/officeart/2005/8/layout/target2"/>
    <dgm:cxn modelId="{1B5931C0-7C47-E549-8734-97CC49B94B8A}" type="presOf" srcId="{62B309CC-EE07-9848-BE33-1775248CB5C2}" destId="{1E711E7D-379A-9A4E-86CC-B7EA450BB559}" srcOrd="0" destOrd="0" presId="urn:microsoft.com/office/officeart/2005/8/layout/target2"/>
    <dgm:cxn modelId="{9236EDD1-5A3A-4649-A6BB-866EE9E4C5D5}" srcId="{D2822F04-CB41-8E49-87AD-A988147719DD}" destId="{E7C3901A-AF85-9543-B167-EF08FDA33E53}" srcOrd="1" destOrd="0" parTransId="{DAB2B335-D7EE-8244-8285-0CC0E858B90E}" sibTransId="{05AEA1E8-7E8D-8441-B61B-0CFD2B160F79}"/>
    <dgm:cxn modelId="{E4CCCAD4-DE84-7C41-98FF-08EE30DFEA3E}" type="presOf" srcId="{9E2D411E-DFB9-BA45-8AEC-B2F7D1BDA82D}" destId="{0D7F86E5-9E75-0041-ACEA-9A7977372142}" srcOrd="0" destOrd="0" presId="urn:microsoft.com/office/officeart/2005/8/layout/target2"/>
    <dgm:cxn modelId="{A259CEFE-1068-3144-B3E8-DE1690A9370C}" srcId="{61AD45F3-4B4A-644A-8405-D83C090BE767}" destId="{7E2D08D2-0185-264C-8DE3-A85CD9C2BDDB}" srcOrd="0" destOrd="0" parTransId="{2E0A9712-6631-8A4E-BEBE-9B2F5D34E0D4}" sibTransId="{B7DE24D6-B510-F044-A441-5124123091A1}"/>
    <dgm:cxn modelId="{C810289B-7253-0E4A-AA98-2D13FC76C404}" type="presParOf" srcId="{0D7F86E5-9E75-0041-ACEA-9A7977372142}" destId="{CD6983B4-497F-0941-A102-A4180943CE6A}" srcOrd="0" destOrd="0" presId="urn:microsoft.com/office/officeart/2005/8/layout/target2"/>
    <dgm:cxn modelId="{2DD8AB8F-AF07-D640-B110-A6970173C155}" type="presParOf" srcId="{CD6983B4-497F-0941-A102-A4180943CE6A}" destId="{71C023ED-AAA2-D148-ADD2-B78305943C57}" srcOrd="0" destOrd="0" presId="urn:microsoft.com/office/officeart/2005/8/layout/target2"/>
    <dgm:cxn modelId="{84A7DCE7-9462-2D44-97A0-BCA9B761AC19}" type="presParOf" srcId="{CD6983B4-497F-0941-A102-A4180943CE6A}" destId="{578BCE47-7628-464B-A18F-AC94ACFBD1CA}" srcOrd="1" destOrd="0" presId="urn:microsoft.com/office/officeart/2005/8/layout/target2"/>
    <dgm:cxn modelId="{3F73F721-7556-124C-BC50-E7EF16CAA36A}" type="presParOf" srcId="{578BCE47-7628-464B-A18F-AC94ACFBD1CA}" destId="{30437644-519C-1848-8900-ED0A7C8F7725}" srcOrd="0" destOrd="0" presId="urn:microsoft.com/office/officeart/2005/8/layout/target2"/>
    <dgm:cxn modelId="{2BB6DC70-59BF-9E47-B132-3074067D1AE4}" type="presParOf" srcId="{578BCE47-7628-464B-A18F-AC94ACFBD1CA}" destId="{DF0D6C9B-2090-2F40-B76F-C1168F7852F3}" srcOrd="1" destOrd="0" presId="urn:microsoft.com/office/officeart/2005/8/layout/target2"/>
    <dgm:cxn modelId="{2F17158D-3C0F-6043-BD24-E92639C781A0}" type="presParOf" srcId="{578BCE47-7628-464B-A18F-AC94ACFBD1CA}" destId="{AFA7E63E-BFD0-7545-8168-58A752153D6D}" srcOrd="2" destOrd="0" presId="urn:microsoft.com/office/officeart/2005/8/layout/target2"/>
    <dgm:cxn modelId="{7791517C-90EB-7445-B353-0A7236294BD2}" type="presParOf" srcId="{0D7F86E5-9E75-0041-ACEA-9A7977372142}" destId="{882BBE49-5F62-E043-9C92-A8ECF319EAEA}" srcOrd="1" destOrd="0" presId="urn:microsoft.com/office/officeart/2005/8/layout/target2"/>
    <dgm:cxn modelId="{FBAEE239-5E38-6244-965E-6289F55FCBED}" type="presParOf" srcId="{882BBE49-5F62-E043-9C92-A8ECF319EAEA}" destId="{802CEFB2-0488-E046-8F66-71D7ED4583F1}" srcOrd="0" destOrd="0" presId="urn:microsoft.com/office/officeart/2005/8/layout/target2"/>
    <dgm:cxn modelId="{8FC3ADCA-E190-D442-B41C-DB3B163AC622}" type="presParOf" srcId="{882BBE49-5F62-E043-9C92-A8ECF319EAEA}" destId="{B603DD13-6513-8940-B510-99252C75F019}" srcOrd="1" destOrd="0" presId="urn:microsoft.com/office/officeart/2005/8/layout/target2"/>
    <dgm:cxn modelId="{C8CBCC95-90BA-B443-B577-197CA31BB734}" type="presParOf" srcId="{B603DD13-6513-8940-B510-99252C75F019}" destId="{08764FCA-23D7-834A-93B7-46A053EFF8E9}" srcOrd="0" destOrd="0" presId="urn:microsoft.com/office/officeart/2005/8/layout/target2"/>
    <dgm:cxn modelId="{FB741A1C-3C2D-5443-AFF2-DBDC3132649A}" type="presParOf" srcId="{B603DD13-6513-8940-B510-99252C75F019}" destId="{EF6E8B3E-88A4-2440-820A-5D892E29B189}" srcOrd="1" destOrd="0" presId="urn:microsoft.com/office/officeart/2005/8/layout/target2"/>
    <dgm:cxn modelId="{4C90E88A-07F2-D445-8B53-395A7C954DCD}" type="presParOf" srcId="{B603DD13-6513-8940-B510-99252C75F019}" destId="{1E711E7D-379A-9A4E-86CC-B7EA450BB559}" srcOrd="2" destOrd="0" presId="urn:microsoft.com/office/officeart/2005/8/layout/target2"/>
  </dgm:cxnLst>
  <dgm:bg/>
  <dgm:whole/>
  <dgm:extLst>
    <a:ext uri="http://schemas.microsoft.com/office/drawing/2008/diagram">
      <dsp:dataModelExt xmlns:dsp="http://schemas.microsoft.com/office/drawing/2008/diagram" relId="rId4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C023ED-AAA2-D148-ADD2-B78305943C57}">
      <dsp:nvSpPr>
        <dsp:cNvPr id="0" name=""/>
        <dsp:cNvSpPr/>
      </dsp:nvSpPr>
      <dsp:spPr>
        <a:xfrm>
          <a:off x="0" y="0"/>
          <a:ext cx="14778039" cy="7098765"/>
        </a:xfrm>
        <a:prstGeom prst="roundRect">
          <a:avLst>
            <a:gd name="adj" fmla="val 85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82880" tIns="182880" rIns="182880" bIns="5509430" numCol="1" spcCol="1270" anchor="t" anchorCtr="0">
          <a:noAutofit/>
        </a:bodyPr>
        <a:lstStyle/>
        <a:p>
          <a:pPr marL="0" lvl="0" indent="0" algn="l" defTabSz="2133600">
            <a:lnSpc>
              <a:spcPct val="90000"/>
            </a:lnSpc>
            <a:spcBef>
              <a:spcPct val="0"/>
            </a:spcBef>
            <a:spcAft>
              <a:spcPct val="35000"/>
            </a:spcAft>
            <a:buNone/>
          </a:pPr>
          <a:r>
            <a:rPr lang="en-US" sz="4800" b="1" kern="1200" dirty="0">
              <a:solidFill>
                <a:schemeClr val="bg1"/>
              </a:solidFill>
            </a:rPr>
            <a:t>How are </a:t>
          </a:r>
          <a:r>
            <a:rPr lang="en-US" sz="4800" b="1" i="1" kern="1200" dirty="0">
              <a:solidFill>
                <a:schemeClr val="bg1"/>
              </a:solidFill>
            </a:rPr>
            <a:t>Peromyscus </a:t>
          </a:r>
          <a:r>
            <a:rPr lang="en-US" sz="4800" b="1" i="1" kern="1200" dirty="0" err="1">
              <a:solidFill>
                <a:schemeClr val="bg1"/>
              </a:solidFill>
            </a:rPr>
            <a:t>eremicus</a:t>
          </a:r>
          <a:r>
            <a:rPr lang="en-US" sz="4800" b="1" i="1" kern="1200" dirty="0">
              <a:solidFill>
                <a:schemeClr val="bg1"/>
              </a:solidFill>
            </a:rPr>
            <a:t> </a:t>
          </a:r>
          <a:r>
            <a:rPr lang="en-US" sz="4800" b="1" kern="1200" dirty="0">
              <a:solidFill>
                <a:schemeClr val="bg1"/>
              </a:solidFill>
            </a:rPr>
            <a:t>adapted to the desert?</a:t>
          </a:r>
        </a:p>
      </dsp:txBody>
      <dsp:txXfrm>
        <a:off x="176728" y="176728"/>
        <a:ext cx="14424583" cy="6745309"/>
      </dsp:txXfrm>
    </dsp:sp>
    <dsp:sp modelId="{30437644-519C-1848-8900-ED0A7C8F7725}">
      <dsp:nvSpPr>
        <dsp:cNvPr id="0" name=""/>
        <dsp:cNvSpPr/>
      </dsp:nvSpPr>
      <dsp:spPr>
        <a:xfrm>
          <a:off x="410992" y="1578757"/>
          <a:ext cx="7624315" cy="2392818"/>
        </a:xfrm>
        <a:prstGeom prst="roundRect">
          <a:avLst>
            <a:gd name="adj" fmla="val 10500"/>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US" sz="5400" kern="1200" dirty="0"/>
            <a:t>Behavior</a:t>
          </a:r>
        </a:p>
      </dsp:txBody>
      <dsp:txXfrm>
        <a:off x="484579" y="1652344"/>
        <a:ext cx="7477141" cy="2245644"/>
      </dsp:txXfrm>
    </dsp:sp>
    <dsp:sp modelId="{AFA7E63E-BFD0-7545-8168-58A752153D6D}">
      <dsp:nvSpPr>
        <dsp:cNvPr id="0" name=""/>
        <dsp:cNvSpPr/>
      </dsp:nvSpPr>
      <dsp:spPr>
        <a:xfrm>
          <a:off x="410992" y="4151683"/>
          <a:ext cx="7624315" cy="2392818"/>
        </a:xfrm>
        <a:prstGeom prst="roundRect">
          <a:avLst>
            <a:gd name="adj" fmla="val 10500"/>
          </a:avLst>
        </a:prstGeom>
        <a:solidFill>
          <a:prstClr val="white">
            <a:alpha val="90000"/>
            <a:hueOff val="0"/>
            <a:satOff val="0"/>
            <a:lumOff val="0"/>
            <a:alphaOff val="0"/>
          </a:prstClr>
        </a:solidFill>
        <a:ln w="6350" cap="flat" cmpd="sng" algn="ctr">
          <a:solidFill>
            <a:srgbClr val="A5A5A5">
              <a:hueOff val="0"/>
              <a:satOff val="0"/>
              <a:lumOff val="0"/>
              <a:alphaOff val="0"/>
            </a:srgb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US" sz="5400" kern="1200" dirty="0">
              <a:solidFill>
                <a:prstClr val="black">
                  <a:hueOff val="0"/>
                  <a:satOff val="0"/>
                  <a:lumOff val="0"/>
                  <a:alphaOff val="0"/>
                </a:prstClr>
              </a:solidFill>
              <a:latin typeface="Calibri" panose="020F0502020204030204"/>
              <a:ea typeface="+mn-ea"/>
              <a:cs typeface="+mn-cs"/>
            </a:rPr>
            <a:t>Physiology </a:t>
          </a:r>
        </a:p>
      </dsp:txBody>
      <dsp:txXfrm>
        <a:off x="484579" y="4225270"/>
        <a:ext cx="7477141" cy="2245644"/>
      </dsp:txXfrm>
    </dsp:sp>
    <dsp:sp modelId="{802CEFB2-0488-E046-8F66-71D7ED4583F1}">
      <dsp:nvSpPr>
        <dsp:cNvPr id="0" name=""/>
        <dsp:cNvSpPr/>
      </dsp:nvSpPr>
      <dsp:spPr>
        <a:xfrm>
          <a:off x="8426982" y="1625219"/>
          <a:ext cx="5997353" cy="4969135"/>
        </a:xfrm>
        <a:prstGeom prst="roundRect">
          <a:avLst>
            <a:gd name="adj" fmla="val 10500"/>
          </a:avLst>
        </a:prstGeom>
        <a:solidFill>
          <a:srgbClr val="104F8B"/>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5740" tIns="205740" rIns="205740" bIns="3155401" numCol="1" spcCol="1270" anchor="t" anchorCtr="0">
          <a:noAutofit/>
        </a:bodyPr>
        <a:lstStyle/>
        <a:p>
          <a:pPr marL="0" lvl="0" indent="0" algn="l" defTabSz="2400300">
            <a:lnSpc>
              <a:spcPct val="90000"/>
            </a:lnSpc>
            <a:spcBef>
              <a:spcPct val="0"/>
            </a:spcBef>
            <a:spcAft>
              <a:spcPct val="35000"/>
            </a:spcAft>
            <a:buNone/>
          </a:pPr>
          <a:r>
            <a:rPr lang="en-US" sz="5400" kern="1200" dirty="0"/>
            <a:t>Genomic</a:t>
          </a:r>
        </a:p>
      </dsp:txBody>
      <dsp:txXfrm>
        <a:off x="8579800" y="1778037"/>
        <a:ext cx="5691717" cy="4663499"/>
      </dsp:txXfrm>
    </dsp:sp>
    <dsp:sp modelId="{08764FCA-23D7-834A-93B7-46A053EFF8E9}">
      <dsp:nvSpPr>
        <dsp:cNvPr id="0" name=""/>
        <dsp:cNvSpPr/>
      </dsp:nvSpPr>
      <dsp:spPr>
        <a:xfrm>
          <a:off x="8735974" y="2746247"/>
          <a:ext cx="5381726" cy="1763508"/>
        </a:xfrm>
        <a:prstGeom prst="roundRect">
          <a:avLst>
            <a:gd name="adj" fmla="val 10500"/>
          </a:avLst>
        </a:prstGeom>
        <a:solidFill>
          <a:schemeClr val="lt1">
            <a:alpha val="90000"/>
            <a:hueOff val="0"/>
            <a:satOff val="0"/>
            <a:lumOff val="0"/>
            <a:alphaOff val="0"/>
          </a:schemeClr>
        </a:solidFill>
        <a:ln w="6350" cap="flat" cmpd="sng" algn="ctr">
          <a:solidFill>
            <a:schemeClr val="accent3">
              <a:hueOff val="1807066"/>
              <a:satOff val="66667"/>
              <a:lumOff val="-9804"/>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Why traits vary?</a:t>
          </a:r>
        </a:p>
        <a:p>
          <a:pPr marL="0" lvl="0" indent="0" algn="ctr" defTabSz="1422400">
            <a:lnSpc>
              <a:spcPct val="90000"/>
            </a:lnSpc>
            <a:spcBef>
              <a:spcPct val="0"/>
            </a:spcBef>
            <a:spcAft>
              <a:spcPct val="35000"/>
            </a:spcAft>
            <a:buNone/>
          </a:pPr>
          <a:r>
            <a:rPr lang="en-US" sz="2400" kern="1200" dirty="0"/>
            <a:t>Evolutionary processes that drive variation in a trait</a:t>
          </a:r>
        </a:p>
      </dsp:txBody>
      <dsp:txXfrm>
        <a:off x="8790208" y="2800481"/>
        <a:ext cx="5273258" cy="1655040"/>
      </dsp:txXfrm>
    </dsp:sp>
    <dsp:sp modelId="{1E711E7D-379A-9A4E-86CC-B7EA450BB559}">
      <dsp:nvSpPr>
        <dsp:cNvPr id="0" name=""/>
        <dsp:cNvSpPr/>
      </dsp:nvSpPr>
      <dsp:spPr>
        <a:xfrm>
          <a:off x="8733303" y="4633234"/>
          <a:ext cx="5381726" cy="1763508"/>
        </a:xfrm>
        <a:prstGeom prst="roundRect">
          <a:avLst>
            <a:gd name="adj" fmla="val 10500"/>
          </a:avLst>
        </a:prstGeom>
        <a:solidFill>
          <a:schemeClr val="lt1">
            <a:alpha val="90000"/>
            <a:hueOff val="0"/>
            <a:satOff val="0"/>
            <a:lumOff val="0"/>
            <a:alphaOff val="0"/>
          </a:schemeClr>
        </a:solidFill>
        <a:ln w="6350" cap="flat" cmpd="sng" algn="ctr">
          <a:solidFill>
            <a:schemeClr val="accent3">
              <a:hueOff val="2710599"/>
              <a:satOff val="100000"/>
              <a:lumOff val="-14706"/>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How traits vary?</a:t>
          </a:r>
        </a:p>
        <a:p>
          <a:pPr marL="0" lvl="0" indent="0" algn="ctr" defTabSz="1422400">
            <a:lnSpc>
              <a:spcPct val="90000"/>
            </a:lnSpc>
            <a:spcBef>
              <a:spcPct val="0"/>
            </a:spcBef>
            <a:spcAft>
              <a:spcPct val="35000"/>
            </a:spcAft>
            <a:buNone/>
          </a:pPr>
          <a:r>
            <a:rPr lang="en-US" sz="2400" kern="1200" dirty="0"/>
            <a:t>Underlying molecular mechanisms that produces a trait</a:t>
          </a:r>
        </a:p>
      </dsp:txBody>
      <dsp:txXfrm>
        <a:off x="8787537" y="4687468"/>
        <a:ext cx="5273258" cy="1655040"/>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tiff>
</file>

<file path=ppt/media/image15.png>
</file>

<file path=ppt/media/image16.tiff>
</file>

<file path=ppt/media/image17.png>
</file>

<file path=ppt/media/image18.png>
</file>

<file path=ppt/media/image19.svg>
</file>

<file path=ppt/media/image2.jpeg>
</file>

<file path=ppt/media/image20.png>
</file>

<file path=ppt/media/image21.svg>
</file>

<file path=ppt/media/image22.png>
</file>

<file path=ppt/media/image23.pn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png>
</file>

<file path=ppt/media/image33.png>
</file>

<file path=ppt/media/image34.svg>
</file>

<file path=ppt/media/image35.jpeg>
</file>

<file path=ppt/media/image36.jpeg>
</file>

<file path=ppt/media/image37.png>
</file>

<file path=ppt/media/image38.svg>
</file>

<file path=ppt/media/image39.png>
</file>

<file path=ppt/media/image4.png>
</file>

<file path=ppt/media/image40.sv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9F91A1-B4A8-684A-BC46-995FEF98A95E}" type="datetimeFigureOut">
              <a:rPr lang="en-US" smtClean="0"/>
              <a:t>4/5/22</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58750F-E34A-8743-BE10-1F76B57BF2F0}" type="slidenum">
              <a:rPr lang="en-US" smtClean="0"/>
              <a:t>‹#›</a:t>
            </a:fld>
            <a:endParaRPr lang="en-US"/>
          </a:p>
        </p:txBody>
      </p:sp>
    </p:spTree>
    <p:extLst>
      <p:ext uri="{BB962C8B-B14F-4D97-AF65-F5344CB8AC3E}">
        <p14:creationId xmlns:p14="http://schemas.microsoft.com/office/powerpoint/2010/main" val="2947301046"/>
      </p:ext>
    </p:extLst>
  </p:cSld>
  <p:clrMap bg1="lt1" tx1="dk1" bg2="lt2" tx2="dk2" accent1="accent1" accent2="accent2" accent3="accent3" accent4="accent4" accent5="accent5" accent6="accent6" hlink="hlink" folHlink="folHlink"/>
  <p:notesStyle>
    <a:lvl1pPr marL="0" algn="l" defTabSz="2457809" rtl="0" eaLnBrk="1" latinLnBrk="0" hangingPunct="1">
      <a:defRPr sz="3226" kern="1200">
        <a:solidFill>
          <a:schemeClr val="tx1"/>
        </a:solidFill>
        <a:latin typeface="+mn-lt"/>
        <a:ea typeface="+mn-ea"/>
        <a:cs typeface="+mn-cs"/>
      </a:defRPr>
    </a:lvl1pPr>
    <a:lvl2pPr marL="1228905" algn="l" defTabSz="2457809" rtl="0" eaLnBrk="1" latinLnBrk="0" hangingPunct="1">
      <a:defRPr sz="3226" kern="1200">
        <a:solidFill>
          <a:schemeClr val="tx1"/>
        </a:solidFill>
        <a:latin typeface="+mn-lt"/>
        <a:ea typeface="+mn-ea"/>
        <a:cs typeface="+mn-cs"/>
      </a:defRPr>
    </a:lvl2pPr>
    <a:lvl3pPr marL="2457809" algn="l" defTabSz="2457809" rtl="0" eaLnBrk="1" latinLnBrk="0" hangingPunct="1">
      <a:defRPr sz="3226" kern="1200">
        <a:solidFill>
          <a:schemeClr val="tx1"/>
        </a:solidFill>
        <a:latin typeface="+mn-lt"/>
        <a:ea typeface="+mn-ea"/>
        <a:cs typeface="+mn-cs"/>
      </a:defRPr>
    </a:lvl3pPr>
    <a:lvl4pPr marL="3686712" algn="l" defTabSz="2457809" rtl="0" eaLnBrk="1" latinLnBrk="0" hangingPunct="1">
      <a:defRPr sz="3226" kern="1200">
        <a:solidFill>
          <a:schemeClr val="tx1"/>
        </a:solidFill>
        <a:latin typeface="+mn-lt"/>
        <a:ea typeface="+mn-ea"/>
        <a:cs typeface="+mn-cs"/>
      </a:defRPr>
    </a:lvl4pPr>
    <a:lvl5pPr marL="4915617" algn="l" defTabSz="2457809" rtl="0" eaLnBrk="1" latinLnBrk="0" hangingPunct="1">
      <a:defRPr sz="3226" kern="1200">
        <a:solidFill>
          <a:schemeClr val="tx1"/>
        </a:solidFill>
        <a:latin typeface="+mn-lt"/>
        <a:ea typeface="+mn-ea"/>
        <a:cs typeface="+mn-cs"/>
      </a:defRPr>
    </a:lvl5pPr>
    <a:lvl6pPr marL="6144522" algn="l" defTabSz="2457809" rtl="0" eaLnBrk="1" latinLnBrk="0" hangingPunct="1">
      <a:defRPr sz="3226" kern="1200">
        <a:solidFill>
          <a:schemeClr val="tx1"/>
        </a:solidFill>
        <a:latin typeface="+mn-lt"/>
        <a:ea typeface="+mn-ea"/>
        <a:cs typeface="+mn-cs"/>
      </a:defRPr>
    </a:lvl6pPr>
    <a:lvl7pPr marL="7373426" algn="l" defTabSz="2457809" rtl="0" eaLnBrk="1" latinLnBrk="0" hangingPunct="1">
      <a:defRPr sz="3226" kern="1200">
        <a:solidFill>
          <a:schemeClr val="tx1"/>
        </a:solidFill>
        <a:latin typeface="+mn-lt"/>
        <a:ea typeface="+mn-ea"/>
        <a:cs typeface="+mn-cs"/>
      </a:defRPr>
    </a:lvl7pPr>
    <a:lvl8pPr marL="8602332" algn="l" defTabSz="2457809" rtl="0" eaLnBrk="1" latinLnBrk="0" hangingPunct="1">
      <a:defRPr sz="3226" kern="1200">
        <a:solidFill>
          <a:schemeClr val="tx1"/>
        </a:solidFill>
        <a:latin typeface="+mn-lt"/>
        <a:ea typeface="+mn-ea"/>
        <a:cs typeface="+mn-cs"/>
      </a:defRPr>
    </a:lvl8pPr>
    <a:lvl9pPr marL="9831235" algn="l" defTabSz="2457809" rtl="0" eaLnBrk="1" latinLnBrk="0" hangingPunct="1">
      <a:defRPr sz="322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pPr marL="171450" indent="-171450">
              <a:buFontTx/>
              <a:buChar char="-"/>
            </a:pPr>
            <a:r>
              <a:rPr lang="en-US" dirty="0"/>
              <a:t>Hi my name is Dani Blumstein. I’m a PhD student at the University of New Hampshire. My dissertation work is focused on the physiology and genomics of water management in a desert adapted species. </a:t>
            </a:r>
            <a:r>
              <a:rPr lang="en-US" sz="1200" kern="1200" dirty="0">
                <a:solidFill>
                  <a:schemeClr val="tx1"/>
                </a:solidFill>
                <a:effectLst/>
                <a:latin typeface="+mn-lt"/>
                <a:ea typeface="+mn-ea"/>
                <a:cs typeface="+mn-cs"/>
              </a:rPr>
              <a:t>The genus </a:t>
            </a:r>
            <a:r>
              <a:rPr lang="en-US" sz="1200" i="1" kern="1200" dirty="0">
                <a:solidFill>
                  <a:schemeClr val="tx1"/>
                </a:solidFill>
                <a:effectLst/>
                <a:latin typeface="+mn-lt"/>
                <a:ea typeface="+mn-ea"/>
                <a:cs typeface="+mn-cs"/>
              </a:rPr>
              <a:t>Peromyscus</a:t>
            </a:r>
            <a:r>
              <a:rPr lang="en-US" sz="1200" kern="1200" dirty="0">
                <a:solidFill>
                  <a:schemeClr val="tx1"/>
                </a:solidFill>
                <a:effectLst/>
                <a:latin typeface="+mn-lt"/>
                <a:ea typeface="+mn-ea"/>
                <a:cs typeface="+mn-cs"/>
              </a:rPr>
              <a:t> represent a unique framework to study physiological diversity as they have the widest distribution of any north American mammal. Among the members of the genus is the desert specialist, Peromyscus </a:t>
            </a:r>
            <a:r>
              <a:rPr lang="en-US" sz="1200" kern="1200" dirty="0" err="1">
                <a:solidFill>
                  <a:schemeClr val="tx1"/>
                </a:solidFill>
                <a:effectLst/>
                <a:latin typeface="+mn-lt"/>
                <a:ea typeface="+mn-ea"/>
                <a:cs typeface="+mn-cs"/>
              </a:rPr>
              <a:t>eremicus</a:t>
            </a:r>
            <a:r>
              <a:rPr lang="en-US" sz="1200" kern="1200" dirty="0">
                <a:solidFill>
                  <a:schemeClr val="tx1"/>
                </a:solidFill>
                <a:effectLst/>
                <a:latin typeface="+mn-lt"/>
                <a:ea typeface="+mn-ea"/>
                <a:cs typeface="+mn-cs"/>
              </a:rPr>
              <a:t>. Endemic to the southwest United States, P. </a:t>
            </a:r>
            <a:r>
              <a:rPr lang="en-US" sz="1200" kern="1200" dirty="0" err="1">
                <a:solidFill>
                  <a:schemeClr val="tx1"/>
                </a:solidFill>
                <a:effectLst/>
                <a:latin typeface="+mn-lt"/>
                <a:ea typeface="+mn-ea"/>
                <a:cs typeface="+mn-cs"/>
              </a:rPr>
              <a:t>eremicus</a:t>
            </a:r>
            <a:r>
              <a:rPr lang="en-US" sz="1200" kern="1200" dirty="0">
                <a:solidFill>
                  <a:schemeClr val="tx1"/>
                </a:solidFill>
                <a:effectLst/>
                <a:latin typeface="+mn-lt"/>
                <a:ea typeface="+mn-ea"/>
                <a:cs typeface="+mn-cs"/>
              </a:rPr>
              <a:t> display several adaptations to thrive in the water scarce environments. </a:t>
            </a:r>
          </a:p>
          <a:p>
            <a:pPr marL="171450" indent="-171450">
              <a:buFontTx/>
              <a:buChar char="-"/>
            </a:pPr>
            <a:endParaRPr lang="en-US" sz="1200" kern="1200" dirty="0">
              <a:solidFill>
                <a:schemeClr val="tx1"/>
              </a:solidFill>
              <a:effectLst/>
              <a:latin typeface="+mn-lt"/>
              <a:ea typeface="+mn-ea"/>
              <a:cs typeface="+mn-cs"/>
            </a:endParaRPr>
          </a:p>
          <a:p>
            <a:pPr marL="171450" indent="-171450">
              <a:buFontTx/>
              <a:buChar char="-"/>
            </a:pPr>
            <a:r>
              <a:rPr lang="en-US" dirty="0"/>
              <a:t>The focus of this project is diet. </a:t>
            </a:r>
            <a:r>
              <a:rPr lang="en-US" sz="1200" kern="1200" dirty="0">
                <a:solidFill>
                  <a:schemeClr val="tx1"/>
                </a:solidFill>
                <a:effectLst/>
                <a:latin typeface="+mn-lt"/>
                <a:ea typeface="+mn-ea"/>
                <a:cs typeface="+mn-cs"/>
              </a:rPr>
              <a:t>In desert habitats, insects, vegetation, and seeds are the bulk of rodent diets. </a:t>
            </a:r>
            <a:r>
              <a:rPr lang="en-US" dirty="0"/>
              <a:t>Due to the scarcity of water, s</a:t>
            </a:r>
            <a:r>
              <a:rPr lang="en-US" sz="1200" kern="1200" dirty="0">
                <a:solidFill>
                  <a:schemeClr val="tx1"/>
                </a:solidFill>
                <a:effectLst/>
                <a:latin typeface="+mn-lt"/>
                <a:ea typeface="+mn-ea"/>
                <a:cs typeface="+mn-cs"/>
              </a:rPr>
              <a:t>eeds serve as both a source of food and water for rodents, so an optimal diet in the desert is the one that balances the rate of energy gain with nutritional factor, and metabolic water</a:t>
            </a:r>
          </a:p>
          <a:p>
            <a:pPr marL="171450" indent="-171450">
              <a:buFontTx/>
              <a:buChar char="-"/>
            </a:pPr>
            <a:endParaRPr lang="en-US" dirty="0"/>
          </a:p>
          <a:p>
            <a:pPr marL="171450" indent="-171450">
              <a:buFontTx/>
              <a:buChar char="-"/>
            </a:pPr>
            <a:r>
              <a:rPr lang="en-US" dirty="0"/>
              <a:t>We have set up a long term metabolic system that measured mg of water, co2 produced, and oxygen consumed of mice in a desert simulated chamber. With these measurements we are able to calculated metabolic response variables such as the </a:t>
            </a:r>
            <a:r>
              <a:rPr lang="en-US" dirty="0" err="1"/>
              <a:t>respatory</a:t>
            </a:r>
            <a:r>
              <a:rPr lang="en-US" dirty="0"/>
              <a:t> quotient and energy expenditure. Here we have manipulated the fat content in diet.</a:t>
            </a:r>
          </a:p>
          <a:p>
            <a:pPr marL="171450" indent="-171450">
              <a:buFontTx/>
              <a:buChar char="-"/>
            </a:pPr>
            <a:endParaRPr lang="en-US" dirty="0"/>
          </a:p>
          <a:p>
            <a:pPr marL="171450" indent="-171450">
              <a:buFontTx/>
              <a:buChar char="-"/>
            </a:pPr>
            <a:r>
              <a:rPr lang="en-US" sz="1200" i="0" kern="1200" dirty="0">
                <a:solidFill>
                  <a:schemeClr val="tx1"/>
                </a:solidFill>
                <a:effectLst/>
                <a:latin typeface="+mn-lt"/>
                <a:ea typeface="+mn-ea"/>
                <a:cs typeface="+mn-cs"/>
              </a:rPr>
              <a:t>The first notable result is that</a:t>
            </a:r>
            <a:r>
              <a:rPr lang="en-US" sz="1200" i="1" kern="1200" dirty="0">
                <a:solidFill>
                  <a:schemeClr val="tx1"/>
                </a:solidFill>
                <a:effectLst/>
                <a:latin typeface="+mn-lt"/>
                <a:ea typeface="+mn-ea"/>
                <a:cs typeface="+mn-cs"/>
              </a:rPr>
              <a:t> P. </a:t>
            </a:r>
            <a:r>
              <a:rPr lang="en-US" sz="1200" i="1" kern="1200" dirty="0" err="1">
                <a:solidFill>
                  <a:schemeClr val="tx1"/>
                </a:solidFill>
                <a:effectLst/>
                <a:latin typeface="+mn-lt"/>
                <a:ea typeface="+mn-ea"/>
                <a:cs typeface="+mn-cs"/>
              </a:rPr>
              <a:t>eremicus</a:t>
            </a:r>
            <a:r>
              <a:rPr lang="en-US" sz="1200" kern="1200" dirty="0">
                <a:solidFill>
                  <a:schemeClr val="tx1"/>
                </a:solidFill>
                <a:effectLst/>
                <a:latin typeface="+mn-lt"/>
                <a:ea typeface="+mn-ea"/>
                <a:cs typeface="+mn-cs"/>
              </a:rPr>
              <a:t> showed a circadian cycle for each metabolic response variable in phase with photoperiod and room temperature. This shows that phenotyping through environmental transitions can help us better understand the physiological responses of organisms to dynamic environments.</a:t>
            </a:r>
          </a:p>
          <a:p>
            <a:pPr marL="171450" indent="-171450">
              <a:buFontTx/>
              <a:buChar char="-"/>
            </a:pPr>
            <a:endParaRPr lang="en-US" sz="1200" kern="1200" dirty="0">
              <a:solidFill>
                <a:schemeClr val="tx1"/>
              </a:solidFill>
              <a:effectLst/>
              <a:latin typeface="+mn-lt"/>
              <a:ea typeface="+mn-ea"/>
              <a:cs typeface="+mn-cs"/>
            </a:endParaRPr>
          </a:p>
          <a:p>
            <a:pPr marL="171450" indent="-171450">
              <a:buFontTx/>
              <a:buChar char="-"/>
            </a:pPr>
            <a:r>
              <a:rPr lang="en-US" dirty="0"/>
              <a:t>The second notable result is that diets produces similar EE during the distinct time points but different amounts of total evaporative water loss. This is interesting because </a:t>
            </a:r>
            <a:r>
              <a:rPr lang="en-US" sz="1200" kern="1200" dirty="0">
                <a:solidFill>
                  <a:schemeClr val="tx1"/>
                </a:solidFill>
                <a:effectLst/>
                <a:latin typeface="+mn-lt"/>
                <a:ea typeface="+mn-ea"/>
                <a:cs typeface="+mn-cs"/>
              </a:rPr>
              <a:t>a change in EE can lead to increased respiratory water loss however we don’t see a statically different change in EE between the two diets but we do see an increase in evaporative water loss, with the most water being lost during the day when the temperature is at its hottest for mice on the lower fat diet.</a:t>
            </a:r>
          </a:p>
          <a:p>
            <a:pPr marL="171450" indent="-171450">
              <a:buFontTx/>
              <a:buChar char="-"/>
            </a:pPr>
            <a:endParaRPr lang="en-US" sz="1200" kern="1200" dirty="0">
              <a:solidFill>
                <a:schemeClr val="tx1"/>
              </a:solidFill>
              <a:effectLst/>
              <a:latin typeface="+mn-lt"/>
              <a:ea typeface="+mn-ea"/>
              <a:cs typeface="+mn-cs"/>
            </a:endParaRPr>
          </a:p>
          <a:p>
            <a:pPr marL="171450" indent="-171450">
              <a:buFontTx/>
              <a:buChar char="-"/>
            </a:pPr>
            <a:r>
              <a:rPr lang="en-US" sz="1200" kern="1200" dirty="0">
                <a:solidFill>
                  <a:schemeClr val="tx1"/>
                </a:solidFill>
                <a:effectLst/>
                <a:latin typeface="+mn-lt"/>
                <a:ea typeface="+mn-ea"/>
                <a:cs typeface="+mn-cs"/>
              </a:rPr>
              <a:t>For those interested, you can scan the QR code in the results section to see more graphs and data that are related to this research but not presented on this poster.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I’ve choosing to take a top down approach to my PhD where I know that we want to understand the physiology of dehydration. there are a few clear experiments to do such as diet and dehydration experiments in a colony setting and then contrasting that to field studies but to be more specific, I’ve chosen 5 tissues all that drive water use and absorption or filter toxins from the body and hopefully looking at these tissues under specific conditions will help us find some interesting genes and provide insight into how these animals live in such harsh environments.</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858750F-E34A-8743-BE10-1F76B57BF2F0}" type="slidenum">
              <a:rPr lang="en-US" smtClean="0"/>
              <a:t>1</a:t>
            </a:fld>
            <a:endParaRPr lang="en-US"/>
          </a:p>
        </p:txBody>
      </p:sp>
    </p:spTree>
    <p:extLst>
      <p:ext uri="{BB962C8B-B14F-4D97-AF65-F5344CB8AC3E}">
        <p14:creationId xmlns:p14="http://schemas.microsoft.com/office/powerpoint/2010/main" val="2525775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80BEB7-BB45-474D-8ED1-5463DF57BBD4}" type="datetimeFigureOut">
              <a:rPr lang="en-US" smtClean="0"/>
              <a:t>4/5/22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1307258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80BEB7-BB45-474D-8ED1-5463DF57BBD4}" type="datetimeFigureOut">
              <a:rPr lang="en-US" smtClean="0"/>
              <a:t>4/5/22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1892866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80BEB7-BB45-474D-8ED1-5463DF57BBD4}" type="datetimeFigureOut">
              <a:rPr lang="en-US" smtClean="0"/>
              <a:t>4/5/22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1969245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80BEB7-BB45-474D-8ED1-5463DF57BBD4}" type="datetimeFigureOut">
              <a:rPr lang="en-US" smtClean="0"/>
              <a:t>4/5/22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1939306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80BEB7-BB45-474D-8ED1-5463DF57BBD4}" type="datetimeFigureOut">
              <a:rPr lang="en-US" smtClean="0"/>
              <a:t>4/5/22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342057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80BEB7-BB45-474D-8ED1-5463DF57BBD4}" type="datetimeFigureOut">
              <a:rPr lang="en-US" smtClean="0"/>
              <a:t>4/5/22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3797464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80BEB7-BB45-474D-8ED1-5463DF57BBD4}" type="datetimeFigureOut">
              <a:rPr lang="en-US" smtClean="0"/>
              <a:t>4/5/22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338343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80BEB7-BB45-474D-8ED1-5463DF57BBD4}" type="datetimeFigureOut">
              <a:rPr lang="en-US" smtClean="0"/>
              <a:t>4/5/22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325664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80BEB7-BB45-474D-8ED1-5463DF57BBD4}" type="datetimeFigureOut">
              <a:rPr lang="en-US" smtClean="0"/>
              <a:t>4/5/22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4081389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4A80BEB7-BB45-474D-8ED1-5463DF57BBD4}" type="datetimeFigureOut">
              <a:rPr lang="en-US" smtClean="0"/>
              <a:t>4/5/22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204160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4A80BEB7-BB45-474D-8ED1-5463DF57BBD4}" type="datetimeFigureOut">
              <a:rPr lang="en-US" smtClean="0"/>
              <a:t>4/5/22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299539-8AFB-814A-856A-8F9FE127067F}" type="slidenum">
              <a:rPr lang="en-US" smtClean="0"/>
              <a:t>‹#›</a:t>
            </a:fld>
            <a:endParaRPr lang="en-US"/>
          </a:p>
        </p:txBody>
      </p:sp>
    </p:spTree>
    <p:extLst>
      <p:ext uri="{BB962C8B-B14F-4D97-AF65-F5344CB8AC3E}">
        <p14:creationId xmlns:p14="http://schemas.microsoft.com/office/powerpoint/2010/main" val="2159518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4A80BEB7-BB45-474D-8ED1-5463DF57BBD4}" type="datetimeFigureOut">
              <a:rPr lang="en-US" smtClean="0"/>
              <a:t>4/5/22</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02299539-8AFB-814A-856A-8F9FE127067F}" type="slidenum">
              <a:rPr lang="en-US" smtClean="0"/>
              <a:t>‹#›</a:t>
            </a:fld>
            <a:endParaRPr lang="en-US"/>
          </a:p>
        </p:txBody>
      </p:sp>
    </p:spTree>
    <p:extLst>
      <p:ext uri="{BB962C8B-B14F-4D97-AF65-F5344CB8AC3E}">
        <p14:creationId xmlns:p14="http://schemas.microsoft.com/office/powerpoint/2010/main" val="1111607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8.png"/><Relationship Id="rId18" Type="http://schemas.openxmlformats.org/officeDocument/2006/relationships/image" Target="../media/image13.png"/><Relationship Id="rId26" Type="http://schemas.openxmlformats.org/officeDocument/2006/relationships/image" Target="../media/image19.svg"/><Relationship Id="rId39" Type="http://schemas.openxmlformats.org/officeDocument/2006/relationships/image" Target="../media/image32.png"/><Relationship Id="rId21" Type="http://schemas.openxmlformats.org/officeDocument/2006/relationships/image" Target="../media/image15.png"/><Relationship Id="rId34" Type="http://schemas.openxmlformats.org/officeDocument/2006/relationships/image" Target="../media/image27.jpeg"/><Relationship Id="rId42" Type="http://schemas.openxmlformats.org/officeDocument/2006/relationships/image" Target="../media/image35.jpeg"/><Relationship Id="rId47" Type="http://schemas.microsoft.com/office/2007/relationships/diagramDrawing" Target="../diagrams/drawing1.xml"/><Relationship Id="rId50" Type="http://schemas.openxmlformats.org/officeDocument/2006/relationships/image" Target="../media/image38.svg"/><Relationship Id="rId7" Type="http://schemas.openxmlformats.org/officeDocument/2006/relationships/hyperlink" Target="https://dx.doi.org/10.2305/IUCN.UK.2018-2.RLTS.T16659A143641683.en" TargetMode="External"/><Relationship Id="rId2" Type="http://schemas.openxmlformats.org/officeDocument/2006/relationships/notesSlide" Target="../notesSlides/notesSlide1.xml"/><Relationship Id="rId16" Type="http://schemas.openxmlformats.org/officeDocument/2006/relationships/image" Target="../media/image11.png"/><Relationship Id="rId29" Type="http://schemas.openxmlformats.org/officeDocument/2006/relationships/image" Target="../media/image22.png"/><Relationship Id="rId11" Type="http://schemas.openxmlformats.org/officeDocument/2006/relationships/image" Target="../media/image6.png"/><Relationship Id="rId24" Type="http://schemas.microsoft.com/office/2007/relationships/hdphoto" Target="../media/hdphoto3.wdp"/><Relationship Id="rId32" Type="http://schemas.openxmlformats.org/officeDocument/2006/relationships/image" Target="../media/image25.jpeg"/><Relationship Id="rId37" Type="http://schemas.openxmlformats.org/officeDocument/2006/relationships/image" Target="../media/image30.jpeg"/><Relationship Id="rId40" Type="http://schemas.openxmlformats.org/officeDocument/2006/relationships/image" Target="../media/image33.png"/><Relationship Id="rId45" Type="http://schemas.openxmlformats.org/officeDocument/2006/relationships/diagramQuickStyle" Target="../diagrams/quickStyle1.xml"/><Relationship Id="rId53" Type="http://schemas.openxmlformats.org/officeDocument/2006/relationships/image" Target="../media/image41.png"/><Relationship Id="rId5" Type="http://schemas.openxmlformats.org/officeDocument/2006/relationships/image" Target="../media/image3.jpeg"/><Relationship Id="rId10" Type="http://schemas.openxmlformats.org/officeDocument/2006/relationships/hyperlink" Target="https://weatherspark.com/y/1757/Average-Weather-in-Mojave-California-United-States-Year-Round" TargetMode="External"/><Relationship Id="rId19" Type="http://schemas.microsoft.com/office/2007/relationships/hdphoto" Target="../media/hdphoto2.wdp"/><Relationship Id="rId31" Type="http://schemas.openxmlformats.org/officeDocument/2006/relationships/image" Target="../media/image24.jpeg"/><Relationship Id="rId44" Type="http://schemas.openxmlformats.org/officeDocument/2006/relationships/diagramLayout" Target="../diagrams/layout1.xml"/><Relationship Id="rId52" Type="http://schemas.openxmlformats.org/officeDocument/2006/relationships/image" Target="../media/image40.svg"/><Relationship Id="rId4" Type="http://schemas.openxmlformats.org/officeDocument/2006/relationships/image" Target="../media/image2.jpeg"/><Relationship Id="rId9" Type="http://schemas.microsoft.com/office/2007/relationships/hdphoto" Target="../media/hdphoto1.wdp"/><Relationship Id="rId14" Type="http://schemas.openxmlformats.org/officeDocument/2006/relationships/image" Target="../media/image9.png"/><Relationship Id="rId22" Type="http://schemas.openxmlformats.org/officeDocument/2006/relationships/image" Target="../media/image16.tiff"/><Relationship Id="rId27" Type="http://schemas.openxmlformats.org/officeDocument/2006/relationships/image" Target="../media/image20.png"/><Relationship Id="rId30" Type="http://schemas.openxmlformats.org/officeDocument/2006/relationships/image" Target="../media/image23.png"/><Relationship Id="rId35" Type="http://schemas.openxmlformats.org/officeDocument/2006/relationships/image" Target="../media/image28.jpeg"/><Relationship Id="rId43" Type="http://schemas.openxmlformats.org/officeDocument/2006/relationships/diagramData" Target="../diagrams/data1.xml"/><Relationship Id="rId48" Type="http://schemas.openxmlformats.org/officeDocument/2006/relationships/image" Target="../media/image36.jpeg"/><Relationship Id="rId8" Type="http://schemas.openxmlformats.org/officeDocument/2006/relationships/image" Target="../media/image5.png"/><Relationship Id="rId51" Type="http://schemas.openxmlformats.org/officeDocument/2006/relationships/image" Target="../media/image39.png"/><Relationship Id="rId3" Type="http://schemas.openxmlformats.org/officeDocument/2006/relationships/image" Target="../media/image1.jpeg"/><Relationship Id="rId12" Type="http://schemas.openxmlformats.org/officeDocument/2006/relationships/image" Target="../media/image7.png"/><Relationship Id="rId17" Type="http://schemas.openxmlformats.org/officeDocument/2006/relationships/image" Target="../media/image12.png"/><Relationship Id="rId25" Type="http://schemas.openxmlformats.org/officeDocument/2006/relationships/image" Target="../media/image18.png"/><Relationship Id="rId33" Type="http://schemas.openxmlformats.org/officeDocument/2006/relationships/image" Target="../media/image26.jpeg"/><Relationship Id="rId38" Type="http://schemas.openxmlformats.org/officeDocument/2006/relationships/image" Target="../media/image31.jpeg"/><Relationship Id="rId46" Type="http://schemas.openxmlformats.org/officeDocument/2006/relationships/diagramColors" Target="../diagrams/colors1.xml"/><Relationship Id="rId20" Type="http://schemas.openxmlformats.org/officeDocument/2006/relationships/image" Target="../media/image14.tiff"/><Relationship Id="rId41" Type="http://schemas.openxmlformats.org/officeDocument/2006/relationships/image" Target="../media/image34.svg"/><Relationship Id="rId1" Type="http://schemas.openxmlformats.org/officeDocument/2006/relationships/slideLayout" Target="../slideLayouts/slideLayout1.xml"/><Relationship Id="rId6" Type="http://schemas.openxmlformats.org/officeDocument/2006/relationships/image" Target="../media/image4.png"/><Relationship Id="rId15" Type="http://schemas.openxmlformats.org/officeDocument/2006/relationships/image" Target="../media/image10.png"/><Relationship Id="rId23" Type="http://schemas.openxmlformats.org/officeDocument/2006/relationships/image" Target="../media/image17.png"/><Relationship Id="rId28" Type="http://schemas.openxmlformats.org/officeDocument/2006/relationships/image" Target="../media/image21.svg"/><Relationship Id="rId36" Type="http://schemas.openxmlformats.org/officeDocument/2006/relationships/image" Target="../media/image29.jpeg"/><Relationship Id="rId49"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4" name="Group 63">
            <a:extLst>
              <a:ext uri="{FF2B5EF4-FFF2-40B4-BE49-F238E27FC236}">
                <a16:creationId xmlns:a16="http://schemas.microsoft.com/office/drawing/2014/main" id="{9869D8F0-DCD7-F049-8AF0-C38CEA8CDF3D}"/>
              </a:ext>
            </a:extLst>
          </p:cNvPr>
          <p:cNvGrpSpPr/>
          <p:nvPr/>
        </p:nvGrpSpPr>
        <p:grpSpPr>
          <a:xfrm>
            <a:off x="16789854" y="16743486"/>
            <a:ext cx="2711434" cy="2700564"/>
            <a:chOff x="16851611" y="17447505"/>
            <a:chExt cx="2711434" cy="2700564"/>
          </a:xfrm>
        </p:grpSpPr>
        <p:pic>
          <p:nvPicPr>
            <p:cNvPr id="1030" name="Picture 6" descr="Hand drawn doodle Carbohydrate chemical formula icon Vector illustration Carbs dieting symbol Cartoon sketch weight loss element Fitness diet Sport nutrition Healthy eating On white background">
              <a:extLst>
                <a:ext uri="{FF2B5EF4-FFF2-40B4-BE49-F238E27FC236}">
                  <a16:creationId xmlns:a16="http://schemas.microsoft.com/office/drawing/2014/main" id="{06043897-29A0-FA4A-BC9F-A6B8E989D738}"/>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17277267" y="17447505"/>
              <a:ext cx="2211681" cy="2700564"/>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a:extLst>
                <a:ext uri="{FF2B5EF4-FFF2-40B4-BE49-F238E27FC236}">
                  <a16:creationId xmlns:a16="http://schemas.microsoft.com/office/drawing/2014/main" id="{DB0C3CA5-66D6-644A-B61D-0F57B02F1D09}"/>
                </a:ext>
              </a:extLst>
            </p:cNvPr>
            <p:cNvGrpSpPr/>
            <p:nvPr/>
          </p:nvGrpSpPr>
          <p:grpSpPr>
            <a:xfrm>
              <a:off x="16851611" y="18573483"/>
              <a:ext cx="2711434" cy="595706"/>
              <a:chOff x="16851611" y="18573483"/>
              <a:chExt cx="2711434" cy="595706"/>
            </a:xfrm>
          </p:grpSpPr>
          <p:sp>
            <p:nvSpPr>
              <p:cNvPr id="426" name="Rectangle 425">
                <a:extLst>
                  <a:ext uri="{FF2B5EF4-FFF2-40B4-BE49-F238E27FC236}">
                    <a16:creationId xmlns:a16="http://schemas.microsoft.com/office/drawing/2014/main" id="{9C2742F9-BBC7-2547-90D9-B4E67D209DE5}"/>
                  </a:ext>
                </a:extLst>
              </p:cNvPr>
              <p:cNvSpPr/>
              <p:nvPr/>
            </p:nvSpPr>
            <p:spPr>
              <a:xfrm>
                <a:off x="16851611" y="18573483"/>
                <a:ext cx="585679" cy="5957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Rectangle 426">
                <a:extLst>
                  <a:ext uri="{FF2B5EF4-FFF2-40B4-BE49-F238E27FC236}">
                    <a16:creationId xmlns:a16="http://schemas.microsoft.com/office/drawing/2014/main" id="{E5FC029F-BF9C-E642-AB3C-699BCE07D095}"/>
                  </a:ext>
                </a:extLst>
              </p:cNvPr>
              <p:cNvSpPr/>
              <p:nvPr/>
            </p:nvSpPr>
            <p:spPr>
              <a:xfrm rot="891518">
                <a:off x="18870895" y="18591081"/>
                <a:ext cx="692150" cy="426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Rectangle 427">
                <a:extLst>
                  <a:ext uri="{FF2B5EF4-FFF2-40B4-BE49-F238E27FC236}">
                    <a16:creationId xmlns:a16="http://schemas.microsoft.com/office/drawing/2014/main" id="{E1AD45EB-3211-FF4A-8164-19AFFA250537}"/>
                  </a:ext>
                </a:extLst>
              </p:cNvPr>
              <p:cNvSpPr/>
              <p:nvPr/>
            </p:nvSpPr>
            <p:spPr>
              <a:xfrm>
                <a:off x="18657700" y="18876491"/>
                <a:ext cx="585679" cy="1309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Rectangle 428">
                <a:extLst>
                  <a:ext uri="{FF2B5EF4-FFF2-40B4-BE49-F238E27FC236}">
                    <a16:creationId xmlns:a16="http://schemas.microsoft.com/office/drawing/2014/main" id="{EB7F52A6-F59F-3342-BFFC-7085481CADD1}"/>
                  </a:ext>
                </a:extLst>
              </p:cNvPr>
              <p:cNvSpPr/>
              <p:nvPr/>
            </p:nvSpPr>
            <p:spPr>
              <a:xfrm>
                <a:off x="17871452" y="18847395"/>
                <a:ext cx="327048" cy="1600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Rectangle 430">
                <a:extLst>
                  <a:ext uri="{FF2B5EF4-FFF2-40B4-BE49-F238E27FC236}">
                    <a16:creationId xmlns:a16="http://schemas.microsoft.com/office/drawing/2014/main" id="{0E0BA59D-1975-8946-A8B1-BED42F33C3CE}"/>
                  </a:ext>
                </a:extLst>
              </p:cNvPr>
              <p:cNvSpPr/>
              <p:nvPr/>
            </p:nvSpPr>
            <p:spPr>
              <a:xfrm>
                <a:off x="17400462" y="18747873"/>
                <a:ext cx="40156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Rectangle 431">
                <a:extLst>
                  <a:ext uri="{FF2B5EF4-FFF2-40B4-BE49-F238E27FC236}">
                    <a16:creationId xmlns:a16="http://schemas.microsoft.com/office/drawing/2014/main" id="{DC6580D6-BE7B-BF45-8F56-3B505EFEE0C2}"/>
                  </a:ext>
                </a:extLst>
              </p:cNvPr>
              <p:cNvSpPr/>
              <p:nvPr/>
            </p:nvSpPr>
            <p:spPr>
              <a:xfrm>
                <a:off x="17382195" y="18772054"/>
                <a:ext cx="40156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Rectangle 432">
                <a:extLst>
                  <a:ext uri="{FF2B5EF4-FFF2-40B4-BE49-F238E27FC236}">
                    <a16:creationId xmlns:a16="http://schemas.microsoft.com/office/drawing/2014/main" id="{3B26FE0B-EE05-3044-99B1-4ACDC630B23C}"/>
                  </a:ext>
                </a:extLst>
              </p:cNvPr>
              <p:cNvSpPr/>
              <p:nvPr/>
            </p:nvSpPr>
            <p:spPr>
              <a:xfrm rot="20065993">
                <a:off x="17318637" y="18811825"/>
                <a:ext cx="401562"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Rectangle 433">
                <a:extLst>
                  <a:ext uri="{FF2B5EF4-FFF2-40B4-BE49-F238E27FC236}">
                    <a16:creationId xmlns:a16="http://schemas.microsoft.com/office/drawing/2014/main" id="{8FEBD021-696A-6C41-A5ED-06A2A14FD360}"/>
                  </a:ext>
                </a:extLst>
              </p:cNvPr>
              <p:cNvSpPr/>
              <p:nvPr/>
            </p:nvSpPr>
            <p:spPr>
              <a:xfrm rot="19213152" flipV="1">
                <a:off x="17728709" y="18765512"/>
                <a:ext cx="134008" cy="49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Rectangle 434">
                <a:extLst>
                  <a:ext uri="{FF2B5EF4-FFF2-40B4-BE49-F238E27FC236}">
                    <a16:creationId xmlns:a16="http://schemas.microsoft.com/office/drawing/2014/main" id="{FE8710FD-C6CA-C14D-9A4A-7800BC835349}"/>
                  </a:ext>
                </a:extLst>
              </p:cNvPr>
              <p:cNvSpPr/>
              <p:nvPr/>
            </p:nvSpPr>
            <p:spPr>
              <a:xfrm rot="19213152" flipV="1">
                <a:off x="17800161" y="18823126"/>
                <a:ext cx="142805" cy="879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Rectangle 435">
                <a:extLst>
                  <a:ext uri="{FF2B5EF4-FFF2-40B4-BE49-F238E27FC236}">
                    <a16:creationId xmlns:a16="http://schemas.microsoft.com/office/drawing/2014/main" id="{FEBDE486-EF86-8143-BFDA-46631D8C347C}"/>
                  </a:ext>
                </a:extLst>
              </p:cNvPr>
              <p:cNvSpPr/>
              <p:nvPr/>
            </p:nvSpPr>
            <p:spPr>
              <a:xfrm rot="1178797" flipV="1">
                <a:off x="18041670" y="18792973"/>
                <a:ext cx="142805" cy="879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Rectangle 436">
                <a:extLst>
                  <a:ext uri="{FF2B5EF4-FFF2-40B4-BE49-F238E27FC236}">
                    <a16:creationId xmlns:a16="http://schemas.microsoft.com/office/drawing/2014/main" id="{4C8D6D4C-762B-7942-9D52-C52DA42E43E0}"/>
                  </a:ext>
                </a:extLst>
              </p:cNvPr>
              <p:cNvSpPr/>
              <p:nvPr/>
            </p:nvSpPr>
            <p:spPr>
              <a:xfrm rot="315834" flipV="1">
                <a:off x="17894532" y="18800046"/>
                <a:ext cx="142805"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Rectangle 437">
                <a:extLst>
                  <a:ext uri="{FF2B5EF4-FFF2-40B4-BE49-F238E27FC236}">
                    <a16:creationId xmlns:a16="http://schemas.microsoft.com/office/drawing/2014/main" id="{6D7627A6-6193-D443-BED8-321AA16B397D}"/>
                  </a:ext>
                </a:extLst>
              </p:cNvPr>
              <p:cNvSpPr/>
              <p:nvPr/>
            </p:nvSpPr>
            <p:spPr>
              <a:xfrm rot="20245271" flipV="1">
                <a:off x="17930486" y="18796643"/>
                <a:ext cx="142805"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Rectangle 438">
                <a:extLst>
                  <a:ext uri="{FF2B5EF4-FFF2-40B4-BE49-F238E27FC236}">
                    <a16:creationId xmlns:a16="http://schemas.microsoft.com/office/drawing/2014/main" id="{DCD46C31-EC39-5F42-9EF1-87336D14C4B2}"/>
                  </a:ext>
                </a:extLst>
              </p:cNvPr>
              <p:cNvSpPr/>
              <p:nvPr/>
            </p:nvSpPr>
            <p:spPr>
              <a:xfrm rot="1593409">
                <a:off x="17987394" y="18919572"/>
                <a:ext cx="327048" cy="701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Rectangle 439">
                <a:extLst>
                  <a:ext uri="{FF2B5EF4-FFF2-40B4-BE49-F238E27FC236}">
                    <a16:creationId xmlns:a16="http://schemas.microsoft.com/office/drawing/2014/main" id="{57C38421-418B-7F44-9101-A56BD871894C}"/>
                  </a:ext>
                </a:extLst>
              </p:cNvPr>
              <p:cNvSpPr/>
              <p:nvPr/>
            </p:nvSpPr>
            <p:spPr>
              <a:xfrm rot="2182469" flipV="1">
                <a:off x="18376980" y="18658204"/>
                <a:ext cx="142805" cy="879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Rectangle 440">
                <a:extLst>
                  <a:ext uri="{FF2B5EF4-FFF2-40B4-BE49-F238E27FC236}">
                    <a16:creationId xmlns:a16="http://schemas.microsoft.com/office/drawing/2014/main" id="{087D4164-C889-1448-B2CC-4FF567CB45F3}"/>
                  </a:ext>
                </a:extLst>
              </p:cNvPr>
              <p:cNvSpPr/>
              <p:nvPr/>
            </p:nvSpPr>
            <p:spPr>
              <a:xfrm rot="2182469" flipV="1">
                <a:off x="18113106" y="18674994"/>
                <a:ext cx="142805" cy="879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3" name="Picture 6" descr="Hand drawn doodle Carbohydrate chemical formula icon Vector illustration Carbs dieting symbol Cartoon sketch weight loss element Fitness diet Sport nutrition Healthy eating On white background">
                <a:extLst>
                  <a:ext uri="{FF2B5EF4-FFF2-40B4-BE49-F238E27FC236}">
                    <a16:creationId xmlns:a16="http://schemas.microsoft.com/office/drawing/2014/main" id="{77D5CE86-EB42-CF41-A746-9C37537CDBCD}"/>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a:stretch/>
            </p:blipFill>
            <p:spPr bwMode="auto">
              <a:xfrm rot="1370098">
                <a:off x="18452711" y="18849631"/>
                <a:ext cx="307092" cy="193960"/>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60" name="Group 59">
            <a:extLst>
              <a:ext uri="{FF2B5EF4-FFF2-40B4-BE49-F238E27FC236}">
                <a16:creationId xmlns:a16="http://schemas.microsoft.com/office/drawing/2014/main" id="{4F5A4D4C-2873-BB4C-BAE9-6AEA20ECEE07}"/>
              </a:ext>
            </a:extLst>
          </p:cNvPr>
          <p:cNvGrpSpPr/>
          <p:nvPr/>
        </p:nvGrpSpPr>
        <p:grpSpPr>
          <a:xfrm>
            <a:off x="16771833" y="14569885"/>
            <a:ext cx="2065907" cy="2283426"/>
            <a:chOff x="17164103" y="16486307"/>
            <a:chExt cx="2693814" cy="2641071"/>
          </a:xfrm>
        </p:grpSpPr>
        <p:pic>
          <p:nvPicPr>
            <p:cNvPr id="1028" name="Picture 4" descr="Hand Drawn Doodle Protein Chemical Formula Stock Vector (Royalty Free)  728391769">
              <a:extLst>
                <a:ext uri="{FF2B5EF4-FFF2-40B4-BE49-F238E27FC236}">
                  <a16:creationId xmlns:a16="http://schemas.microsoft.com/office/drawing/2014/main" id="{14D8ED9D-4FCB-DE4C-82DD-F5994FA696A3}"/>
                </a:ext>
              </a:extLst>
            </p:cNvPr>
            <p:cNvPicPr>
              <a:picLocks noChangeAspect="1" noChangeArrowheads="1"/>
            </p:cNvPicPr>
            <p:nvPr/>
          </p:nvPicPr>
          <p:blipFill rotWithShape="1">
            <a:blip r:embed="rId5">
              <a:extLst>
                <a:ext uri="{28A0092B-C50C-407E-A947-70E740481C1C}">
                  <a14:useLocalDpi xmlns:a14="http://schemas.microsoft.com/office/drawing/2010/main"/>
                </a:ext>
              </a:extLst>
            </a:blip>
            <a:srcRect/>
            <a:stretch/>
          </p:blipFill>
          <p:spPr bwMode="auto">
            <a:xfrm>
              <a:off x="17339632" y="16603065"/>
              <a:ext cx="2327203" cy="2476492"/>
            </a:xfrm>
            <a:prstGeom prst="rect">
              <a:avLst/>
            </a:prstGeom>
            <a:noFill/>
            <a:extLst>
              <a:ext uri="{909E8E84-426E-40DD-AFC4-6F175D3DCCD1}">
                <a14:hiddenFill xmlns:a14="http://schemas.microsoft.com/office/drawing/2010/main">
                  <a:solidFill>
                    <a:srgbClr val="FFFFFF"/>
                  </a:solidFill>
                </a14:hiddenFill>
              </a:ext>
            </a:extLst>
          </p:spPr>
        </p:pic>
        <p:sp>
          <p:nvSpPr>
            <p:cNvPr id="58" name="Rectangle 57">
              <a:extLst>
                <a:ext uri="{FF2B5EF4-FFF2-40B4-BE49-F238E27FC236}">
                  <a16:creationId xmlns:a16="http://schemas.microsoft.com/office/drawing/2014/main" id="{F36720AF-2D93-B74C-9AAA-CFF28FE3D364}"/>
                </a:ext>
              </a:extLst>
            </p:cNvPr>
            <p:cNvSpPr/>
            <p:nvPr/>
          </p:nvSpPr>
          <p:spPr>
            <a:xfrm>
              <a:off x="17269514" y="16549469"/>
              <a:ext cx="1595954" cy="4845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Rectangle 412">
              <a:extLst>
                <a:ext uri="{FF2B5EF4-FFF2-40B4-BE49-F238E27FC236}">
                  <a16:creationId xmlns:a16="http://schemas.microsoft.com/office/drawing/2014/main" id="{44339D8B-E28C-E04D-B30C-20EE49DEFEB4}"/>
                </a:ext>
              </a:extLst>
            </p:cNvPr>
            <p:cNvSpPr/>
            <p:nvPr/>
          </p:nvSpPr>
          <p:spPr>
            <a:xfrm>
              <a:off x="17164103" y="18544804"/>
              <a:ext cx="238807" cy="4845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Rectangle 413">
              <a:extLst>
                <a:ext uri="{FF2B5EF4-FFF2-40B4-BE49-F238E27FC236}">
                  <a16:creationId xmlns:a16="http://schemas.microsoft.com/office/drawing/2014/main" id="{FF272623-7259-3F44-8526-9C399BD81BB1}"/>
                </a:ext>
              </a:extLst>
            </p:cNvPr>
            <p:cNvSpPr/>
            <p:nvPr/>
          </p:nvSpPr>
          <p:spPr>
            <a:xfrm>
              <a:off x="17311661" y="17857843"/>
              <a:ext cx="763689" cy="689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Rectangle 414">
              <a:extLst>
                <a:ext uri="{FF2B5EF4-FFF2-40B4-BE49-F238E27FC236}">
                  <a16:creationId xmlns:a16="http://schemas.microsoft.com/office/drawing/2014/main" id="{20492A54-3CBE-5D4B-9374-6BB50EC2A71F}"/>
                </a:ext>
              </a:extLst>
            </p:cNvPr>
            <p:cNvSpPr/>
            <p:nvPr/>
          </p:nvSpPr>
          <p:spPr>
            <a:xfrm>
              <a:off x="17258646" y="18438369"/>
              <a:ext cx="583603" cy="689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Rectangle 415">
              <a:extLst>
                <a:ext uri="{FF2B5EF4-FFF2-40B4-BE49-F238E27FC236}">
                  <a16:creationId xmlns:a16="http://schemas.microsoft.com/office/drawing/2014/main" id="{BB863334-B651-F24C-8ECF-69D9B449D203}"/>
                </a:ext>
              </a:extLst>
            </p:cNvPr>
            <p:cNvSpPr/>
            <p:nvPr/>
          </p:nvSpPr>
          <p:spPr>
            <a:xfrm>
              <a:off x="19051626" y="18345106"/>
              <a:ext cx="806291" cy="689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ectangle 416">
              <a:extLst>
                <a:ext uri="{FF2B5EF4-FFF2-40B4-BE49-F238E27FC236}">
                  <a16:creationId xmlns:a16="http://schemas.microsoft.com/office/drawing/2014/main" id="{64E7C270-9C4A-754A-A7F0-00C26665C422}"/>
                </a:ext>
              </a:extLst>
            </p:cNvPr>
            <p:cNvSpPr/>
            <p:nvPr/>
          </p:nvSpPr>
          <p:spPr>
            <a:xfrm>
              <a:off x="18660305" y="18065414"/>
              <a:ext cx="587548" cy="4588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Rectangle 417">
              <a:extLst>
                <a:ext uri="{FF2B5EF4-FFF2-40B4-BE49-F238E27FC236}">
                  <a16:creationId xmlns:a16="http://schemas.microsoft.com/office/drawing/2014/main" id="{4B49590D-B6CE-4641-AC8A-2F069968C173}"/>
                </a:ext>
              </a:extLst>
            </p:cNvPr>
            <p:cNvSpPr/>
            <p:nvPr/>
          </p:nvSpPr>
          <p:spPr>
            <a:xfrm>
              <a:off x="19481136" y="16486307"/>
              <a:ext cx="255817" cy="4588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Rectangle 418">
              <a:extLst>
                <a:ext uri="{FF2B5EF4-FFF2-40B4-BE49-F238E27FC236}">
                  <a16:creationId xmlns:a16="http://schemas.microsoft.com/office/drawing/2014/main" id="{E1994B58-FE02-9B42-9F09-AEB46EF06664}"/>
                </a:ext>
              </a:extLst>
            </p:cNvPr>
            <p:cNvSpPr/>
            <p:nvPr/>
          </p:nvSpPr>
          <p:spPr>
            <a:xfrm rot="3428880">
              <a:off x="17489108" y="17675908"/>
              <a:ext cx="255817" cy="4588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Rectangle 419">
              <a:extLst>
                <a:ext uri="{FF2B5EF4-FFF2-40B4-BE49-F238E27FC236}">
                  <a16:creationId xmlns:a16="http://schemas.microsoft.com/office/drawing/2014/main" id="{62C81297-50E5-F34F-9A51-997014E495AF}"/>
                </a:ext>
              </a:extLst>
            </p:cNvPr>
            <p:cNvSpPr/>
            <p:nvPr/>
          </p:nvSpPr>
          <p:spPr>
            <a:xfrm rot="3428880">
              <a:off x="17590906" y="17739713"/>
              <a:ext cx="255817" cy="651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Rectangle 420">
              <a:extLst>
                <a:ext uri="{FF2B5EF4-FFF2-40B4-BE49-F238E27FC236}">
                  <a16:creationId xmlns:a16="http://schemas.microsoft.com/office/drawing/2014/main" id="{6679B264-E7DD-D445-B168-5AE225987CC1}"/>
                </a:ext>
              </a:extLst>
            </p:cNvPr>
            <p:cNvSpPr/>
            <p:nvPr/>
          </p:nvSpPr>
          <p:spPr>
            <a:xfrm>
              <a:off x="18524450" y="17632097"/>
              <a:ext cx="193527" cy="1820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4" name="Picture 153" descr="Map&#10;&#10;Description automatically generated">
            <a:extLst>
              <a:ext uri="{FF2B5EF4-FFF2-40B4-BE49-F238E27FC236}">
                <a16:creationId xmlns:a16="http://schemas.microsoft.com/office/drawing/2014/main" id="{25A3709C-DA7E-AD40-839B-AD9E26A6B17A}"/>
              </a:ext>
            </a:extLst>
          </p:cNvPr>
          <p:cNvPicPr>
            <a:picLocks noChangeAspect="1"/>
          </p:cNvPicPr>
          <p:nvPr/>
        </p:nvPicPr>
        <p:blipFill rotWithShape="1">
          <a:blip r:embed="rId6">
            <a:extLst>
              <a:ext uri="{28A0092B-C50C-407E-A947-70E740481C1C}">
                <a14:useLocalDpi xmlns:a14="http://schemas.microsoft.com/office/drawing/2010/main"/>
              </a:ext>
            </a:extLst>
          </a:blip>
          <a:srcRect l="10634" t="-4772" r="12255" b="7072"/>
          <a:stretch/>
        </p:blipFill>
        <p:spPr>
          <a:xfrm>
            <a:off x="9390949" y="11541966"/>
            <a:ext cx="6276191" cy="7951918"/>
          </a:xfrm>
          <a:prstGeom prst="rect">
            <a:avLst/>
          </a:prstGeom>
        </p:spPr>
      </p:pic>
      <p:sp>
        <p:nvSpPr>
          <p:cNvPr id="155" name="TextBox 154">
            <a:extLst>
              <a:ext uri="{FF2B5EF4-FFF2-40B4-BE49-F238E27FC236}">
                <a16:creationId xmlns:a16="http://schemas.microsoft.com/office/drawing/2014/main" id="{D12BB342-8400-C64F-BEDA-E38FCF8DA1D1}"/>
              </a:ext>
            </a:extLst>
          </p:cNvPr>
          <p:cNvSpPr txBox="1"/>
          <p:nvPr/>
        </p:nvSpPr>
        <p:spPr>
          <a:xfrm>
            <a:off x="8980960" y="18694353"/>
            <a:ext cx="4864397" cy="646331"/>
          </a:xfrm>
          <a:prstGeom prst="rect">
            <a:avLst/>
          </a:prstGeom>
          <a:noFill/>
        </p:spPr>
        <p:txBody>
          <a:bodyPr wrap="square" rtlCol="0">
            <a:spAutoFit/>
          </a:bodyPr>
          <a:lstStyle/>
          <a:p>
            <a:r>
              <a:rPr lang="en-US" sz="900" dirty="0" err="1"/>
              <a:t>Lacher</a:t>
            </a:r>
            <a:r>
              <a:rPr lang="en-US" sz="900" dirty="0"/>
              <a:t>, T., Timm, R. &amp; Álvarez-</a:t>
            </a:r>
            <a:r>
              <a:rPr lang="en-US" sz="900" dirty="0" err="1"/>
              <a:t>Castañeda</a:t>
            </a:r>
            <a:r>
              <a:rPr lang="en-US" sz="900" dirty="0"/>
              <a:t>, S.T. 2019. </a:t>
            </a:r>
            <a:r>
              <a:rPr lang="en-US" sz="900" i="1" dirty="0"/>
              <a:t>Peromyscus </a:t>
            </a:r>
            <a:r>
              <a:rPr lang="en-US" sz="900" i="1" dirty="0" err="1"/>
              <a:t>eremicus</a:t>
            </a:r>
            <a:r>
              <a:rPr lang="en-US" sz="900" dirty="0"/>
              <a:t> (amended version of 2018 assessment). </a:t>
            </a:r>
            <a:r>
              <a:rPr lang="en-US" sz="900" i="1" dirty="0"/>
              <a:t>The IUCN Red List of Threatened Species</a:t>
            </a:r>
            <a:r>
              <a:rPr lang="en-US" sz="900" dirty="0"/>
              <a:t> 2019: e.T16659A143641683. </a:t>
            </a:r>
            <a:r>
              <a:rPr lang="en-US" sz="900" dirty="0">
                <a:hlinkClick r:id="rId7">
                  <a:extLst>
                    <a:ext uri="{A12FA001-AC4F-418D-AE19-62706E023703}">
                      <ahyp:hlinkClr xmlns:ahyp="http://schemas.microsoft.com/office/drawing/2018/hyperlinkcolor" val="tx"/>
                    </a:ext>
                  </a:extLst>
                </a:hlinkClick>
              </a:rPr>
              <a:t>https://dx.doi.org/10.2305/IUCN.UK.2018-2.RLTS.T16659A143641683.en</a:t>
            </a:r>
            <a:r>
              <a:rPr lang="en-US" sz="900" dirty="0"/>
              <a:t>. Downloaded on 02 November 2021.</a:t>
            </a:r>
          </a:p>
        </p:txBody>
      </p:sp>
      <p:pic>
        <p:nvPicPr>
          <p:cNvPr id="156" name="Picture 155" descr="A picture containing cat, rodent, mammal, indoor&#10;&#10;Description automatically generated">
            <a:extLst>
              <a:ext uri="{FF2B5EF4-FFF2-40B4-BE49-F238E27FC236}">
                <a16:creationId xmlns:a16="http://schemas.microsoft.com/office/drawing/2014/main" id="{58003E3B-5155-C445-A2E3-44B6334F1FFC}"/>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996" b="89984" l="10000" r="96753">
                        <a14:foregroundMark x1="21508" y1="75692" x2="23179" y2="72801"/>
                        <a14:foregroundMark x1="35448" y1="65452" x2="38804" y2="73371"/>
                        <a14:foregroundMark x1="23954" y1="77239" x2="26155" y2="77056"/>
                        <a14:foregroundMark x1="26793" y1="76283" x2="26793" y2="76283"/>
                        <a14:foregroundMark x1="38152" y1="73758" x2="42024" y2="73188"/>
                        <a14:foregroundMark x1="42024" y1="72985" x2="42024" y2="72985"/>
                        <a14:foregroundMark x1="38804" y1="73188" x2="40734" y2="72211"/>
                        <a14:foregroundMark x1="40095" y1="74735" x2="43315" y2="71254"/>
                        <a14:foregroundMark x1="45774" y1="38559" x2="71318" y2="43424"/>
                        <a14:foregroundMark x1="71318" y1="43424" x2="96753" y2="61380"/>
                      </a14:backgroundRemoval>
                    </a14:imgEffect>
                  </a14:imgLayer>
                </a14:imgProps>
              </a:ext>
              <a:ext uri="{28A0092B-C50C-407E-A947-70E740481C1C}">
                <a14:useLocalDpi xmlns:a14="http://schemas.microsoft.com/office/drawing/2010/main"/>
              </a:ext>
            </a:extLst>
          </a:blip>
          <a:stretch>
            <a:fillRect/>
          </a:stretch>
        </p:blipFill>
        <p:spPr>
          <a:xfrm>
            <a:off x="8418022" y="15312894"/>
            <a:ext cx="5861303" cy="3910191"/>
          </a:xfrm>
          <a:prstGeom prst="rect">
            <a:avLst/>
          </a:prstGeom>
        </p:spPr>
      </p:pic>
      <p:sp>
        <p:nvSpPr>
          <p:cNvPr id="157" name="Rectangle 156">
            <a:extLst>
              <a:ext uri="{FF2B5EF4-FFF2-40B4-BE49-F238E27FC236}">
                <a16:creationId xmlns:a16="http://schemas.microsoft.com/office/drawing/2014/main" id="{CB797706-4599-274B-A0E1-503BDCB7137C}"/>
              </a:ext>
            </a:extLst>
          </p:cNvPr>
          <p:cNvSpPr/>
          <p:nvPr/>
        </p:nvSpPr>
        <p:spPr>
          <a:xfrm>
            <a:off x="-59844" y="3108438"/>
            <a:ext cx="15891062" cy="130153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i="1" dirty="0">
                <a:solidFill>
                  <a:schemeClr val="bg1"/>
                </a:solidFill>
              </a:rPr>
              <a:t>Peromyscus </a:t>
            </a:r>
            <a:r>
              <a:rPr lang="en-US" sz="6600" i="1" dirty="0" err="1">
                <a:solidFill>
                  <a:schemeClr val="bg1"/>
                </a:solidFill>
              </a:rPr>
              <a:t>eremicus</a:t>
            </a:r>
            <a:endParaRPr lang="en-US" sz="6600" i="1" dirty="0">
              <a:solidFill>
                <a:schemeClr val="bg1"/>
              </a:solidFill>
            </a:endParaRPr>
          </a:p>
          <a:p>
            <a:pPr algn="ctr"/>
            <a:endParaRPr lang="en-US" sz="1050" dirty="0"/>
          </a:p>
        </p:txBody>
      </p:sp>
      <p:sp>
        <p:nvSpPr>
          <p:cNvPr id="175" name="TextBox 174">
            <a:extLst>
              <a:ext uri="{FF2B5EF4-FFF2-40B4-BE49-F238E27FC236}">
                <a16:creationId xmlns:a16="http://schemas.microsoft.com/office/drawing/2014/main" id="{B2F53E11-3797-FE45-A7C4-8A85B45EFFCB}"/>
              </a:ext>
            </a:extLst>
          </p:cNvPr>
          <p:cNvSpPr txBox="1"/>
          <p:nvPr/>
        </p:nvSpPr>
        <p:spPr>
          <a:xfrm>
            <a:off x="129569" y="19022283"/>
            <a:ext cx="1316386" cy="246221"/>
          </a:xfrm>
          <a:prstGeom prst="rect">
            <a:avLst/>
          </a:prstGeom>
          <a:noFill/>
        </p:spPr>
        <p:txBody>
          <a:bodyPr wrap="none" rtlCol="0">
            <a:spAutoFit/>
          </a:bodyPr>
          <a:lstStyle/>
          <a:p>
            <a:r>
              <a:rPr lang="en-US" sz="1000" i="1" u="sng" dirty="0">
                <a:hlinkClick r:id="rId10"/>
              </a:rPr>
              <a:t>© WeatherSpark.com</a:t>
            </a:r>
            <a:endParaRPr lang="en-US" sz="1000" dirty="0"/>
          </a:p>
        </p:txBody>
      </p:sp>
      <p:sp>
        <p:nvSpPr>
          <p:cNvPr id="178" name="TextBox 177">
            <a:extLst>
              <a:ext uri="{FF2B5EF4-FFF2-40B4-BE49-F238E27FC236}">
                <a16:creationId xmlns:a16="http://schemas.microsoft.com/office/drawing/2014/main" id="{F98B37D1-80C4-F646-9777-54129D4B6E30}"/>
              </a:ext>
            </a:extLst>
          </p:cNvPr>
          <p:cNvSpPr txBox="1"/>
          <p:nvPr/>
        </p:nvSpPr>
        <p:spPr>
          <a:xfrm>
            <a:off x="9879957" y="18297429"/>
            <a:ext cx="1614420" cy="230832"/>
          </a:xfrm>
          <a:prstGeom prst="rect">
            <a:avLst/>
          </a:prstGeom>
          <a:noFill/>
        </p:spPr>
        <p:txBody>
          <a:bodyPr wrap="square" rtlCol="0">
            <a:spAutoFit/>
          </a:bodyPr>
          <a:lstStyle/>
          <a:p>
            <a:r>
              <a:rPr lang="en-US" sz="900" dirty="0">
                <a:solidFill>
                  <a:schemeClr val="bg1">
                    <a:lumMod val="50000"/>
                  </a:schemeClr>
                </a:solidFill>
              </a:rPr>
              <a:t>Photo: Adam </a:t>
            </a:r>
            <a:r>
              <a:rPr lang="en-US" sz="900" dirty="0" err="1">
                <a:solidFill>
                  <a:schemeClr val="bg1">
                    <a:lumMod val="50000"/>
                  </a:schemeClr>
                </a:solidFill>
              </a:rPr>
              <a:t>Stuckert</a:t>
            </a:r>
            <a:r>
              <a:rPr lang="en-US" sz="900" dirty="0">
                <a:solidFill>
                  <a:schemeClr val="bg1">
                    <a:lumMod val="50000"/>
                  </a:schemeClr>
                </a:solidFill>
              </a:rPr>
              <a:t> </a:t>
            </a:r>
          </a:p>
        </p:txBody>
      </p:sp>
      <p:pic>
        <p:nvPicPr>
          <p:cNvPr id="179" name="Picture 178" descr="Chart&#10;&#10;Description automatically generated">
            <a:extLst>
              <a:ext uri="{FF2B5EF4-FFF2-40B4-BE49-F238E27FC236}">
                <a16:creationId xmlns:a16="http://schemas.microsoft.com/office/drawing/2014/main" id="{18897F1C-17FB-A242-A7E2-B4460B8F0A7B}"/>
              </a:ext>
            </a:extLst>
          </p:cNvPr>
          <p:cNvPicPr>
            <a:picLocks noChangeAspect="1"/>
          </p:cNvPicPr>
          <p:nvPr/>
        </p:nvPicPr>
        <p:blipFill>
          <a:blip r:embed="rId11"/>
          <a:stretch>
            <a:fillRect/>
          </a:stretch>
        </p:blipFill>
        <p:spPr>
          <a:xfrm>
            <a:off x="-143753" y="12088885"/>
            <a:ext cx="9255343" cy="4996901"/>
          </a:xfrm>
          <a:prstGeom prst="rect">
            <a:avLst/>
          </a:prstGeom>
        </p:spPr>
      </p:pic>
      <p:pic>
        <p:nvPicPr>
          <p:cNvPr id="180" name="Picture 179" descr="Chart&#10;&#10;Description automatically generated">
            <a:extLst>
              <a:ext uri="{FF2B5EF4-FFF2-40B4-BE49-F238E27FC236}">
                <a16:creationId xmlns:a16="http://schemas.microsoft.com/office/drawing/2014/main" id="{235DDF32-F509-7B44-96CC-C6A03C971A68}"/>
              </a:ext>
            </a:extLst>
          </p:cNvPr>
          <p:cNvPicPr>
            <a:picLocks noChangeAspect="1"/>
          </p:cNvPicPr>
          <p:nvPr/>
        </p:nvPicPr>
        <p:blipFill>
          <a:blip r:embed="rId12"/>
          <a:stretch>
            <a:fillRect/>
          </a:stretch>
        </p:blipFill>
        <p:spPr>
          <a:xfrm>
            <a:off x="-143533" y="15572534"/>
            <a:ext cx="9255345" cy="3252650"/>
          </a:xfrm>
          <a:prstGeom prst="rect">
            <a:avLst/>
          </a:prstGeom>
        </p:spPr>
      </p:pic>
      <p:grpSp>
        <p:nvGrpSpPr>
          <p:cNvPr id="215" name="Group 214">
            <a:extLst>
              <a:ext uri="{FF2B5EF4-FFF2-40B4-BE49-F238E27FC236}">
                <a16:creationId xmlns:a16="http://schemas.microsoft.com/office/drawing/2014/main" id="{9FF517F7-3489-2941-B681-35992A894247}"/>
              </a:ext>
            </a:extLst>
          </p:cNvPr>
          <p:cNvGrpSpPr/>
          <p:nvPr/>
        </p:nvGrpSpPr>
        <p:grpSpPr>
          <a:xfrm>
            <a:off x="23100214" y="4748159"/>
            <a:ext cx="9752189" cy="5958001"/>
            <a:chOff x="1407217" y="1227985"/>
            <a:chExt cx="9079075" cy="5449906"/>
          </a:xfrm>
        </p:grpSpPr>
        <p:pic>
          <p:nvPicPr>
            <p:cNvPr id="216" name="Picture 215" descr="Chart, line chart&#10;&#10;Description automatically generated">
              <a:extLst>
                <a:ext uri="{FF2B5EF4-FFF2-40B4-BE49-F238E27FC236}">
                  <a16:creationId xmlns:a16="http://schemas.microsoft.com/office/drawing/2014/main" id="{1C570DED-4518-054A-A609-2C9293B0188D}"/>
                </a:ext>
              </a:extLst>
            </p:cNvPr>
            <p:cNvPicPr>
              <a:picLocks noChangeAspect="1"/>
            </p:cNvPicPr>
            <p:nvPr/>
          </p:nvPicPr>
          <p:blipFill>
            <a:blip r:embed="rId13"/>
            <a:stretch>
              <a:fillRect/>
            </a:stretch>
          </p:blipFill>
          <p:spPr>
            <a:xfrm>
              <a:off x="1407217" y="1227985"/>
              <a:ext cx="9079075" cy="5449906"/>
            </a:xfrm>
            <a:prstGeom prst="rect">
              <a:avLst/>
            </a:prstGeom>
          </p:spPr>
        </p:pic>
        <p:sp>
          <p:nvSpPr>
            <p:cNvPr id="217" name="Rectangle 216">
              <a:extLst>
                <a:ext uri="{FF2B5EF4-FFF2-40B4-BE49-F238E27FC236}">
                  <a16:creationId xmlns:a16="http://schemas.microsoft.com/office/drawing/2014/main" id="{6CB0D80A-DDD5-0A40-883E-ACE63FDD4D25}"/>
                </a:ext>
              </a:extLst>
            </p:cNvPr>
            <p:cNvSpPr/>
            <p:nvPr/>
          </p:nvSpPr>
          <p:spPr>
            <a:xfrm>
              <a:off x="2215127" y="1325563"/>
              <a:ext cx="2313710" cy="4728873"/>
            </a:xfrm>
            <a:prstGeom prst="rect">
              <a:avLst/>
            </a:prstGeom>
            <a:solidFill>
              <a:schemeClr val="bg2">
                <a:lumMod val="50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9" name="Rectangle 218">
              <a:extLst>
                <a:ext uri="{FF2B5EF4-FFF2-40B4-BE49-F238E27FC236}">
                  <a16:creationId xmlns:a16="http://schemas.microsoft.com/office/drawing/2014/main" id="{F85EAEB1-6E2F-AA47-B425-71EFAF163EF6}"/>
                </a:ext>
              </a:extLst>
            </p:cNvPr>
            <p:cNvSpPr/>
            <p:nvPr/>
          </p:nvSpPr>
          <p:spPr>
            <a:xfrm>
              <a:off x="9008202" y="1325563"/>
              <a:ext cx="711397" cy="4728873"/>
            </a:xfrm>
            <a:prstGeom prst="rect">
              <a:avLst/>
            </a:prstGeom>
            <a:solidFill>
              <a:schemeClr val="bg2">
                <a:lumMod val="50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0" name="TextBox 219">
              <a:extLst>
                <a:ext uri="{FF2B5EF4-FFF2-40B4-BE49-F238E27FC236}">
                  <a16:creationId xmlns:a16="http://schemas.microsoft.com/office/drawing/2014/main" id="{72D7032A-030E-0C44-935D-4BF3B8B49691}"/>
                </a:ext>
              </a:extLst>
            </p:cNvPr>
            <p:cNvSpPr txBox="1"/>
            <p:nvPr/>
          </p:nvSpPr>
          <p:spPr>
            <a:xfrm>
              <a:off x="2718585" y="3505333"/>
              <a:ext cx="1371600" cy="461665"/>
            </a:xfrm>
            <a:prstGeom prst="rect">
              <a:avLst/>
            </a:prstGeom>
            <a:noFill/>
          </p:spPr>
          <p:txBody>
            <a:bodyPr wrap="square" rtlCol="0">
              <a:spAutoFit/>
            </a:bodyPr>
            <a:lstStyle/>
            <a:p>
              <a:pPr algn="ctr"/>
              <a:r>
                <a:rPr lang="en-US" sz="2400" dirty="0"/>
                <a:t>Dark</a:t>
              </a:r>
            </a:p>
          </p:txBody>
        </p:sp>
        <p:sp>
          <p:nvSpPr>
            <p:cNvPr id="221" name="TextBox 220">
              <a:extLst>
                <a:ext uri="{FF2B5EF4-FFF2-40B4-BE49-F238E27FC236}">
                  <a16:creationId xmlns:a16="http://schemas.microsoft.com/office/drawing/2014/main" id="{F448D413-515A-7848-89CA-68C27D550B57}"/>
                </a:ext>
              </a:extLst>
            </p:cNvPr>
            <p:cNvSpPr txBox="1"/>
            <p:nvPr/>
          </p:nvSpPr>
          <p:spPr>
            <a:xfrm>
              <a:off x="8648218" y="3505333"/>
              <a:ext cx="1371600" cy="461665"/>
            </a:xfrm>
            <a:prstGeom prst="rect">
              <a:avLst/>
            </a:prstGeom>
            <a:noFill/>
          </p:spPr>
          <p:txBody>
            <a:bodyPr wrap="square" rtlCol="0">
              <a:spAutoFit/>
            </a:bodyPr>
            <a:lstStyle/>
            <a:p>
              <a:pPr algn="ctr"/>
              <a:r>
                <a:rPr lang="en-US" sz="2400" dirty="0"/>
                <a:t>Dark</a:t>
              </a:r>
            </a:p>
          </p:txBody>
        </p:sp>
        <p:sp>
          <p:nvSpPr>
            <p:cNvPr id="222" name="TextBox 221">
              <a:extLst>
                <a:ext uri="{FF2B5EF4-FFF2-40B4-BE49-F238E27FC236}">
                  <a16:creationId xmlns:a16="http://schemas.microsoft.com/office/drawing/2014/main" id="{E7D459F2-FCFC-7647-947B-00F894095711}"/>
                </a:ext>
              </a:extLst>
            </p:cNvPr>
            <p:cNvSpPr txBox="1"/>
            <p:nvPr/>
          </p:nvSpPr>
          <p:spPr>
            <a:xfrm>
              <a:off x="6082719" y="4960060"/>
              <a:ext cx="1371600" cy="461665"/>
            </a:xfrm>
            <a:prstGeom prst="rect">
              <a:avLst/>
            </a:prstGeom>
            <a:noFill/>
          </p:spPr>
          <p:txBody>
            <a:bodyPr wrap="square" rtlCol="0">
              <a:spAutoFit/>
            </a:bodyPr>
            <a:lstStyle/>
            <a:p>
              <a:pPr algn="ctr"/>
              <a:r>
                <a:rPr lang="en-US" sz="2400" dirty="0"/>
                <a:t>Light</a:t>
              </a:r>
            </a:p>
          </p:txBody>
        </p:sp>
        <p:cxnSp>
          <p:nvCxnSpPr>
            <p:cNvPr id="223" name="Straight Connector 222">
              <a:extLst>
                <a:ext uri="{FF2B5EF4-FFF2-40B4-BE49-F238E27FC236}">
                  <a16:creationId xmlns:a16="http://schemas.microsoft.com/office/drawing/2014/main" id="{69A3BD8D-0C04-B64A-A32F-B26FFA4CD6F1}"/>
                </a:ext>
              </a:extLst>
            </p:cNvPr>
            <p:cNvCxnSpPr>
              <a:cxnSpLocks/>
            </p:cNvCxnSpPr>
            <p:nvPr/>
          </p:nvCxnSpPr>
          <p:spPr>
            <a:xfrm>
              <a:off x="2215127" y="2958954"/>
              <a:ext cx="2274141" cy="0"/>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4F14137A-1B75-0A4F-B511-0ACF88765773}"/>
                </a:ext>
              </a:extLst>
            </p:cNvPr>
            <p:cNvCxnSpPr>
              <a:cxnSpLocks/>
            </p:cNvCxnSpPr>
            <p:nvPr/>
          </p:nvCxnSpPr>
          <p:spPr>
            <a:xfrm>
              <a:off x="4489268" y="2958954"/>
              <a:ext cx="321399" cy="3095482"/>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97DD630E-81CF-AA4F-A6B2-707DBDDFD98B}"/>
                </a:ext>
              </a:extLst>
            </p:cNvPr>
            <p:cNvCxnSpPr>
              <a:cxnSpLocks/>
            </p:cNvCxnSpPr>
            <p:nvPr/>
          </p:nvCxnSpPr>
          <p:spPr>
            <a:xfrm>
              <a:off x="4810667" y="6034980"/>
              <a:ext cx="3895777" cy="0"/>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FA5AC761-A4E9-DF40-9F41-290386A293CF}"/>
                </a:ext>
              </a:extLst>
            </p:cNvPr>
            <p:cNvCxnSpPr>
              <a:cxnSpLocks/>
            </p:cNvCxnSpPr>
            <p:nvPr/>
          </p:nvCxnSpPr>
          <p:spPr>
            <a:xfrm>
              <a:off x="9050524" y="2958954"/>
              <a:ext cx="669075" cy="1"/>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E6E56733-E649-1E42-82DC-B8E3C8CF476B}"/>
                </a:ext>
              </a:extLst>
            </p:cNvPr>
            <p:cNvCxnSpPr>
              <a:cxnSpLocks/>
            </p:cNvCxnSpPr>
            <p:nvPr/>
          </p:nvCxnSpPr>
          <p:spPr>
            <a:xfrm flipH="1">
              <a:off x="8706444" y="2960734"/>
              <a:ext cx="322919" cy="3074246"/>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1A511EBE-4941-9B4B-8E6A-A6081CE92BDC}"/>
                </a:ext>
              </a:extLst>
            </p:cNvPr>
            <p:cNvCxnSpPr>
              <a:cxnSpLocks/>
            </p:cNvCxnSpPr>
            <p:nvPr/>
          </p:nvCxnSpPr>
          <p:spPr>
            <a:xfrm>
              <a:off x="2215127" y="3378054"/>
              <a:ext cx="2274141" cy="0"/>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0C9D0A94-C638-DD46-95A8-EB29D5A3BA07}"/>
                </a:ext>
              </a:extLst>
            </p:cNvPr>
            <p:cNvCxnSpPr>
              <a:cxnSpLocks/>
            </p:cNvCxnSpPr>
            <p:nvPr/>
          </p:nvCxnSpPr>
          <p:spPr>
            <a:xfrm>
              <a:off x="4810667" y="1513780"/>
              <a:ext cx="3895777" cy="0"/>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4CEE46E9-DFF3-7E43-964D-CA3B29093D36}"/>
                </a:ext>
              </a:extLst>
            </p:cNvPr>
            <p:cNvCxnSpPr>
              <a:cxnSpLocks/>
            </p:cNvCxnSpPr>
            <p:nvPr/>
          </p:nvCxnSpPr>
          <p:spPr>
            <a:xfrm flipV="1">
              <a:off x="4489268" y="1502492"/>
              <a:ext cx="321399" cy="1883882"/>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9D5E08C6-02B7-BB41-84D0-F92DE2C3CF30}"/>
                </a:ext>
              </a:extLst>
            </p:cNvPr>
            <p:cNvCxnSpPr>
              <a:cxnSpLocks/>
            </p:cNvCxnSpPr>
            <p:nvPr/>
          </p:nvCxnSpPr>
          <p:spPr>
            <a:xfrm flipH="1" flipV="1">
              <a:off x="8685180" y="1494172"/>
              <a:ext cx="365344" cy="1899373"/>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B543FF78-149D-0949-9A30-FB2F82EF60AA}"/>
                </a:ext>
              </a:extLst>
            </p:cNvPr>
            <p:cNvCxnSpPr>
              <a:cxnSpLocks/>
            </p:cNvCxnSpPr>
            <p:nvPr/>
          </p:nvCxnSpPr>
          <p:spPr>
            <a:xfrm>
              <a:off x="9050524" y="3378054"/>
              <a:ext cx="669075" cy="0"/>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234" name="Rectangle 233">
              <a:extLst>
                <a:ext uri="{FF2B5EF4-FFF2-40B4-BE49-F238E27FC236}">
                  <a16:creationId xmlns:a16="http://schemas.microsoft.com/office/drawing/2014/main" id="{0E92ECB2-042C-2A46-84EA-A18BAD163C70}"/>
                </a:ext>
              </a:extLst>
            </p:cNvPr>
            <p:cNvSpPr/>
            <p:nvPr/>
          </p:nvSpPr>
          <p:spPr>
            <a:xfrm>
              <a:off x="5790504" y="2116865"/>
              <a:ext cx="1984443" cy="98514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5" name="Straight Connector 234">
              <a:extLst>
                <a:ext uri="{FF2B5EF4-FFF2-40B4-BE49-F238E27FC236}">
                  <a16:creationId xmlns:a16="http://schemas.microsoft.com/office/drawing/2014/main" id="{B438BA6A-B227-A44F-9795-A84C8DA64EE1}"/>
                </a:ext>
              </a:extLst>
            </p:cNvPr>
            <p:cNvCxnSpPr/>
            <p:nvPr/>
          </p:nvCxnSpPr>
          <p:spPr>
            <a:xfrm>
              <a:off x="5937933" y="2785725"/>
              <a:ext cx="168958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00A9E891-F829-464F-BC13-0C442D4769E2}"/>
                </a:ext>
              </a:extLst>
            </p:cNvPr>
            <p:cNvCxnSpPr>
              <a:cxnSpLocks/>
            </p:cNvCxnSpPr>
            <p:nvPr/>
          </p:nvCxnSpPr>
          <p:spPr>
            <a:xfrm>
              <a:off x="5937933" y="2785725"/>
              <a:ext cx="1689586" cy="0"/>
            </a:xfrm>
            <a:prstGeom prst="line">
              <a:avLst/>
            </a:prstGeom>
            <a:ln w="57150">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44F7C223-F66B-5B42-BA5D-46E56CAEAE16}"/>
                </a:ext>
              </a:extLst>
            </p:cNvPr>
            <p:cNvCxnSpPr>
              <a:cxnSpLocks/>
            </p:cNvCxnSpPr>
            <p:nvPr/>
          </p:nvCxnSpPr>
          <p:spPr>
            <a:xfrm>
              <a:off x="5937933" y="2448000"/>
              <a:ext cx="1689586" cy="0"/>
            </a:xfrm>
            <a:prstGeom prst="line">
              <a:avLst/>
            </a:prstGeom>
            <a:ln w="5715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238" name="TextBox 237">
              <a:extLst>
                <a:ext uri="{FF2B5EF4-FFF2-40B4-BE49-F238E27FC236}">
                  <a16:creationId xmlns:a16="http://schemas.microsoft.com/office/drawing/2014/main" id="{72855D66-C7F0-F447-8139-272435563E38}"/>
                </a:ext>
              </a:extLst>
            </p:cNvPr>
            <p:cNvSpPr txBox="1"/>
            <p:nvPr/>
          </p:nvSpPr>
          <p:spPr>
            <a:xfrm>
              <a:off x="5778717" y="2785223"/>
              <a:ext cx="2008015" cy="307777"/>
            </a:xfrm>
            <a:prstGeom prst="rect">
              <a:avLst/>
            </a:prstGeom>
            <a:noFill/>
          </p:spPr>
          <p:txBody>
            <a:bodyPr wrap="square" rtlCol="0">
              <a:spAutoFit/>
            </a:bodyPr>
            <a:lstStyle/>
            <a:p>
              <a:pPr algn="ctr"/>
              <a:r>
                <a:rPr lang="en-US" sz="1400" dirty="0"/>
                <a:t>Relative Humidity</a:t>
              </a:r>
            </a:p>
          </p:txBody>
        </p:sp>
        <p:sp>
          <p:nvSpPr>
            <p:cNvPr id="239" name="TextBox 238">
              <a:extLst>
                <a:ext uri="{FF2B5EF4-FFF2-40B4-BE49-F238E27FC236}">
                  <a16:creationId xmlns:a16="http://schemas.microsoft.com/office/drawing/2014/main" id="{8826CE66-5A03-9040-ADBB-7375AECE5AA1}"/>
                </a:ext>
              </a:extLst>
            </p:cNvPr>
            <p:cNvSpPr txBox="1"/>
            <p:nvPr/>
          </p:nvSpPr>
          <p:spPr>
            <a:xfrm>
              <a:off x="5753993" y="2146608"/>
              <a:ext cx="2008015" cy="307777"/>
            </a:xfrm>
            <a:prstGeom prst="rect">
              <a:avLst/>
            </a:prstGeom>
            <a:noFill/>
          </p:spPr>
          <p:txBody>
            <a:bodyPr wrap="square" rtlCol="0">
              <a:spAutoFit/>
            </a:bodyPr>
            <a:lstStyle/>
            <a:p>
              <a:pPr algn="ctr"/>
              <a:r>
                <a:rPr lang="en-US" sz="1400" dirty="0"/>
                <a:t>Temperature</a:t>
              </a:r>
            </a:p>
          </p:txBody>
        </p:sp>
      </p:grpSp>
      <p:pic>
        <p:nvPicPr>
          <p:cNvPr id="240" name="Picture 239" descr="Chart, line chart&#10;&#10;Description automatically generated">
            <a:extLst>
              <a:ext uri="{FF2B5EF4-FFF2-40B4-BE49-F238E27FC236}">
                <a16:creationId xmlns:a16="http://schemas.microsoft.com/office/drawing/2014/main" id="{073E1EE6-E719-7E46-9126-E2F1765F099B}"/>
              </a:ext>
            </a:extLst>
          </p:cNvPr>
          <p:cNvPicPr>
            <a:picLocks noChangeAspect="1"/>
          </p:cNvPicPr>
          <p:nvPr/>
        </p:nvPicPr>
        <p:blipFill rotWithShape="1">
          <a:blip r:embed="rId14">
            <a:extLst>
              <a:ext uri="{28A0092B-C50C-407E-A947-70E740481C1C}">
                <a14:useLocalDpi xmlns:a14="http://schemas.microsoft.com/office/drawing/2010/main"/>
              </a:ext>
            </a:extLst>
          </a:blip>
          <a:srcRect t="8081"/>
          <a:stretch/>
        </p:blipFill>
        <p:spPr>
          <a:xfrm>
            <a:off x="15026633" y="21892316"/>
            <a:ext cx="8241726" cy="7575729"/>
          </a:xfrm>
          <a:prstGeom prst="rect">
            <a:avLst/>
          </a:prstGeom>
        </p:spPr>
      </p:pic>
      <p:sp>
        <p:nvSpPr>
          <p:cNvPr id="243" name="TextBox 242">
            <a:extLst>
              <a:ext uri="{FF2B5EF4-FFF2-40B4-BE49-F238E27FC236}">
                <a16:creationId xmlns:a16="http://schemas.microsoft.com/office/drawing/2014/main" id="{A3CBE0DF-80A8-E647-AC68-E9C38E70D069}"/>
              </a:ext>
            </a:extLst>
          </p:cNvPr>
          <p:cNvSpPr txBox="1"/>
          <p:nvPr/>
        </p:nvSpPr>
        <p:spPr>
          <a:xfrm>
            <a:off x="15618974" y="29299586"/>
            <a:ext cx="7272523" cy="954107"/>
          </a:xfrm>
          <a:prstGeom prst="rect">
            <a:avLst/>
          </a:prstGeom>
          <a:noFill/>
        </p:spPr>
        <p:txBody>
          <a:bodyPr wrap="square" rtlCol="0">
            <a:spAutoFit/>
          </a:bodyPr>
          <a:lstStyle/>
          <a:p>
            <a:pPr algn="ctr"/>
            <a:r>
              <a:rPr lang="en-US" sz="2800" b="1" dirty="0"/>
              <a:t>Mice without access to water lose weight over the course of the experiment.</a:t>
            </a:r>
          </a:p>
        </p:txBody>
      </p:sp>
      <p:sp>
        <p:nvSpPr>
          <p:cNvPr id="246" name="TextBox 245">
            <a:extLst>
              <a:ext uri="{FF2B5EF4-FFF2-40B4-BE49-F238E27FC236}">
                <a16:creationId xmlns:a16="http://schemas.microsoft.com/office/drawing/2014/main" id="{5B278AF4-58AA-8642-ACC0-D2CD0794112C}"/>
              </a:ext>
            </a:extLst>
          </p:cNvPr>
          <p:cNvSpPr txBox="1"/>
          <p:nvPr/>
        </p:nvSpPr>
        <p:spPr>
          <a:xfrm>
            <a:off x="3707407" y="21168477"/>
            <a:ext cx="8044222" cy="707886"/>
          </a:xfrm>
          <a:prstGeom prst="rect">
            <a:avLst/>
          </a:prstGeom>
          <a:noFill/>
        </p:spPr>
        <p:txBody>
          <a:bodyPr wrap="square" rtlCol="0">
            <a:spAutoFit/>
          </a:bodyPr>
          <a:lstStyle/>
          <a:p>
            <a:pPr algn="ctr"/>
            <a:r>
              <a:rPr lang="en-US" sz="4000" dirty="0"/>
              <a:t>Metabolic rate (kcal hr</a:t>
            </a:r>
            <a:r>
              <a:rPr lang="en-US" sz="4000" baseline="30000" dirty="0"/>
              <a:t>-1</a:t>
            </a:r>
            <a:r>
              <a:rPr lang="en-US" sz="4000" dirty="0"/>
              <a:t>)</a:t>
            </a:r>
            <a:endParaRPr lang="en-US" sz="4000" baseline="30000" dirty="0"/>
          </a:p>
        </p:txBody>
      </p:sp>
      <p:sp>
        <p:nvSpPr>
          <p:cNvPr id="251" name="TextBox 250">
            <a:extLst>
              <a:ext uri="{FF2B5EF4-FFF2-40B4-BE49-F238E27FC236}">
                <a16:creationId xmlns:a16="http://schemas.microsoft.com/office/drawing/2014/main" id="{7B7614D2-CDF1-7540-B6EE-BD91D35F46A1}"/>
              </a:ext>
            </a:extLst>
          </p:cNvPr>
          <p:cNvSpPr txBox="1"/>
          <p:nvPr/>
        </p:nvSpPr>
        <p:spPr>
          <a:xfrm>
            <a:off x="2126468" y="25618776"/>
            <a:ext cx="11945928" cy="523220"/>
          </a:xfrm>
          <a:prstGeom prst="rect">
            <a:avLst/>
          </a:prstGeom>
          <a:noFill/>
        </p:spPr>
        <p:txBody>
          <a:bodyPr wrap="square" rtlCol="0">
            <a:spAutoFit/>
          </a:bodyPr>
          <a:lstStyle/>
          <a:p>
            <a:pPr algn="ctr"/>
            <a:r>
              <a:rPr lang="en-US" sz="2800" b="1" dirty="0"/>
              <a:t>Metabolic rate decreases over the course of three days for mice without water.</a:t>
            </a:r>
            <a:endParaRPr lang="en-US" sz="2800" b="1" strike="sngStrike" dirty="0"/>
          </a:p>
        </p:txBody>
      </p:sp>
      <p:grpSp>
        <p:nvGrpSpPr>
          <p:cNvPr id="37" name="Group 36">
            <a:extLst>
              <a:ext uri="{FF2B5EF4-FFF2-40B4-BE49-F238E27FC236}">
                <a16:creationId xmlns:a16="http://schemas.microsoft.com/office/drawing/2014/main" id="{4BABA4F5-AD3A-974B-8E8B-3ABEBB4C211A}"/>
              </a:ext>
            </a:extLst>
          </p:cNvPr>
          <p:cNvGrpSpPr/>
          <p:nvPr/>
        </p:nvGrpSpPr>
        <p:grpSpPr>
          <a:xfrm>
            <a:off x="62076" y="21884970"/>
            <a:ext cx="14966798" cy="3835497"/>
            <a:chOff x="1317131" y="24564832"/>
            <a:chExt cx="12192000" cy="2964403"/>
          </a:xfrm>
        </p:grpSpPr>
        <p:pic>
          <p:nvPicPr>
            <p:cNvPr id="244" name="Picture 243" descr="Chart, histogram&#10;&#10;Description automatically generated">
              <a:extLst>
                <a:ext uri="{FF2B5EF4-FFF2-40B4-BE49-F238E27FC236}">
                  <a16:creationId xmlns:a16="http://schemas.microsoft.com/office/drawing/2014/main" id="{FA727DDC-34A1-C544-8BF4-C97070855AD9}"/>
                </a:ext>
              </a:extLst>
            </p:cNvPr>
            <p:cNvPicPr>
              <a:picLocks noChangeAspect="1"/>
            </p:cNvPicPr>
            <p:nvPr/>
          </p:nvPicPr>
          <p:blipFill rotWithShape="1">
            <a:blip r:embed="rId15">
              <a:extLst>
                <a:ext uri="{28A0092B-C50C-407E-A947-70E740481C1C}">
                  <a14:useLocalDpi xmlns:a14="http://schemas.microsoft.com/office/drawing/2010/main"/>
                </a:ext>
              </a:extLst>
            </a:blip>
            <a:srcRect t="14817"/>
            <a:stretch/>
          </p:blipFill>
          <p:spPr>
            <a:xfrm>
              <a:off x="1317131" y="24564832"/>
              <a:ext cx="12192000" cy="2964403"/>
            </a:xfrm>
            <a:prstGeom prst="rect">
              <a:avLst/>
            </a:prstGeom>
          </p:spPr>
        </p:pic>
        <p:sp>
          <p:nvSpPr>
            <p:cNvPr id="265" name="Rectangle 264">
              <a:extLst>
                <a:ext uri="{FF2B5EF4-FFF2-40B4-BE49-F238E27FC236}">
                  <a16:creationId xmlns:a16="http://schemas.microsoft.com/office/drawing/2014/main" id="{E3937CAC-A807-D14A-A295-CFC12D5AF8B6}"/>
                </a:ext>
              </a:extLst>
            </p:cNvPr>
            <p:cNvSpPr/>
            <p:nvPr/>
          </p:nvSpPr>
          <p:spPr>
            <a:xfrm>
              <a:off x="2870900" y="2486948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Rectangle 266">
              <a:extLst>
                <a:ext uri="{FF2B5EF4-FFF2-40B4-BE49-F238E27FC236}">
                  <a16:creationId xmlns:a16="http://schemas.microsoft.com/office/drawing/2014/main" id="{71C473CB-8100-324D-B21A-67955CCC2FF1}"/>
                </a:ext>
              </a:extLst>
            </p:cNvPr>
            <p:cNvSpPr/>
            <p:nvPr/>
          </p:nvSpPr>
          <p:spPr>
            <a:xfrm>
              <a:off x="6446597" y="2486948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Rectangle 267">
              <a:extLst>
                <a:ext uri="{FF2B5EF4-FFF2-40B4-BE49-F238E27FC236}">
                  <a16:creationId xmlns:a16="http://schemas.microsoft.com/office/drawing/2014/main" id="{78818347-9DA5-B746-A03D-613191822FE3}"/>
                </a:ext>
              </a:extLst>
            </p:cNvPr>
            <p:cNvSpPr/>
            <p:nvPr/>
          </p:nvSpPr>
          <p:spPr>
            <a:xfrm>
              <a:off x="4658749" y="2486948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DBF26B30-33C0-2542-AB75-B6ACB36EDA4B}"/>
                </a:ext>
              </a:extLst>
            </p:cNvPr>
            <p:cNvSpPr/>
            <p:nvPr/>
          </p:nvSpPr>
          <p:spPr>
            <a:xfrm>
              <a:off x="8707478" y="2487119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Rectangle 271">
              <a:extLst>
                <a:ext uri="{FF2B5EF4-FFF2-40B4-BE49-F238E27FC236}">
                  <a16:creationId xmlns:a16="http://schemas.microsoft.com/office/drawing/2014/main" id="{212EE2E5-C12C-AA4C-852A-2E7F7C9B9865}"/>
                </a:ext>
              </a:extLst>
            </p:cNvPr>
            <p:cNvSpPr/>
            <p:nvPr/>
          </p:nvSpPr>
          <p:spPr>
            <a:xfrm>
              <a:off x="12283175" y="2487119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ectangle 278">
              <a:extLst>
                <a:ext uri="{FF2B5EF4-FFF2-40B4-BE49-F238E27FC236}">
                  <a16:creationId xmlns:a16="http://schemas.microsoft.com/office/drawing/2014/main" id="{BC220746-F3F1-A04F-BBB8-D43BA437BD93}"/>
                </a:ext>
              </a:extLst>
            </p:cNvPr>
            <p:cNvSpPr/>
            <p:nvPr/>
          </p:nvSpPr>
          <p:spPr>
            <a:xfrm>
              <a:off x="10495327" y="24871194"/>
              <a:ext cx="681386" cy="217941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41DEAFDB-BB3A-9241-98CA-F226AA8F1876}"/>
              </a:ext>
            </a:extLst>
          </p:cNvPr>
          <p:cNvGrpSpPr/>
          <p:nvPr/>
        </p:nvGrpSpPr>
        <p:grpSpPr>
          <a:xfrm>
            <a:off x="415726" y="27192197"/>
            <a:ext cx="14613148" cy="3772853"/>
            <a:chOff x="1425952" y="29952169"/>
            <a:chExt cx="12052514" cy="2974486"/>
          </a:xfrm>
        </p:grpSpPr>
        <p:pic>
          <p:nvPicPr>
            <p:cNvPr id="282" name="Picture 281" descr="Chart, line chart, histogram&#10;&#10;Description automatically generated">
              <a:extLst>
                <a:ext uri="{FF2B5EF4-FFF2-40B4-BE49-F238E27FC236}">
                  <a16:creationId xmlns:a16="http://schemas.microsoft.com/office/drawing/2014/main" id="{75023FAF-B5D3-9B46-A0E5-5287193802A8}"/>
                </a:ext>
              </a:extLst>
            </p:cNvPr>
            <p:cNvPicPr>
              <a:picLocks noChangeAspect="1"/>
            </p:cNvPicPr>
            <p:nvPr/>
          </p:nvPicPr>
          <p:blipFill rotWithShape="1">
            <a:blip r:embed="rId16">
              <a:extLst>
                <a:ext uri="{28A0092B-C50C-407E-A947-70E740481C1C}">
                  <a14:useLocalDpi xmlns:a14="http://schemas.microsoft.com/office/drawing/2010/main"/>
                </a:ext>
              </a:extLst>
            </a:blip>
            <a:srcRect t="14275"/>
            <a:stretch/>
          </p:blipFill>
          <p:spPr>
            <a:xfrm>
              <a:off x="1425952" y="29952169"/>
              <a:ext cx="12052514" cy="2974486"/>
            </a:xfrm>
            <a:prstGeom prst="rect">
              <a:avLst/>
            </a:prstGeom>
          </p:spPr>
        </p:pic>
        <p:sp>
          <p:nvSpPr>
            <p:cNvPr id="283" name="Rectangle 282">
              <a:extLst>
                <a:ext uri="{FF2B5EF4-FFF2-40B4-BE49-F238E27FC236}">
                  <a16:creationId xmlns:a16="http://schemas.microsoft.com/office/drawing/2014/main" id="{BD84526A-93A4-2747-8BD8-6AC10302CA84}"/>
                </a:ext>
              </a:extLst>
            </p:cNvPr>
            <p:cNvSpPr/>
            <p:nvPr/>
          </p:nvSpPr>
          <p:spPr>
            <a:xfrm>
              <a:off x="2843737" y="30274177"/>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6AAE5C36-7311-D046-8885-EE95E7D907CC}"/>
                </a:ext>
              </a:extLst>
            </p:cNvPr>
            <p:cNvSpPr/>
            <p:nvPr/>
          </p:nvSpPr>
          <p:spPr>
            <a:xfrm>
              <a:off x="6378525" y="30274177"/>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Rectangle 284">
              <a:extLst>
                <a:ext uri="{FF2B5EF4-FFF2-40B4-BE49-F238E27FC236}">
                  <a16:creationId xmlns:a16="http://schemas.microsoft.com/office/drawing/2014/main" id="{187A10AB-803D-8748-846D-38CDF796A2CA}"/>
                </a:ext>
              </a:extLst>
            </p:cNvPr>
            <p:cNvSpPr/>
            <p:nvPr/>
          </p:nvSpPr>
          <p:spPr>
            <a:xfrm>
              <a:off x="4611131" y="30274177"/>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Rectangle 285">
              <a:extLst>
                <a:ext uri="{FF2B5EF4-FFF2-40B4-BE49-F238E27FC236}">
                  <a16:creationId xmlns:a16="http://schemas.microsoft.com/office/drawing/2014/main" id="{E255E924-3699-1745-9E6C-09C017C9A9AA}"/>
                </a:ext>
              </a:extLst>
            </p:cNvPr>
            <p:cNvSpPr/>
            <p:nvPr/>
          </p:nvSpPr>
          <p:spPr>
            <a:xfrm>
              <a:off x="8613540" y="30275880"/>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Rectangle 286">
              <a:extLst>
                <a:ext uri="{FF2B5EF4-FFF2-40B4-BE49-F238E27FC236}">
                  <a16:creationId xmlns:a16="http://schemas.microsoft.com/office/drawing/2014/main" id="{6EC2BF3D-D89A-0D4D-A8C0-814527E0675C}"/>
                </a:ext>
              </a:extLst>
            </p:cNvPr>
            <p:cNvSpPr/>
            <p:nvPr/>
          </p:nvSpPr>
          <p:spPr>
            <a:xfrm>
              <a:off x="12148328" y="30275880"/>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ectangle 294">
              <a:extLst>
                <a:ext uri="{FF2B5EF4-FFF2-40B4-BE49-F238E27FC236}">
                  <a16:creationId xmlns:a16="http://schemas.microsoft.com/office/drawing/2014/main" id="{935BD860-9542-2B45-BABD-599CE8039565}"/>
                </a:ext>
              </a:extLst>
            </p:cNvPr>
            <p:cNvSpPr/>
            <p:nvPr/>
          </p:nvSpPr>
          <p:spPr>
            <a:xfrm>
              <a:off x="10380934" y="30275880"/>
              <a:ext cx="673590" cy="2172973"/>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6" name="Picture 305" descr="Chart, line chart&#10;&#10;Description automatically generated">
            <a:extLst>
              <a:ext uri="{FF2B5EF4-FFF2-40B4-BE49-F238E27FC236}">
                <a16:creationId xmlns:a16="http://schemas.microsoft.com/office/drawing/2014/main" id="{EE8098F6-B096-6C49-8E50-BACA5C6A7738}"/>
              </a:ext>
            </a:extLst>
          </p:cNvPr>
          <p:cNvPicPr>
            <a:picLocks noChangeAspect="1"/>
          </p:cNvPicPr>
          <p:nvPr/>
        </p:nvPicPr>
        <p:blipFill>
          <a:blip r:embed="rId17"/>
          <a:stretch>
            <a:fillRect/>
          </a:stretch>
        </p:blipFill>
        <p:spPr>
          <a:xfrm>
            <a:off x="23383778" y="21216843"/>
            <a:ext cx="9288142" cy="6968073"/>
          </a:xfrm>
          <a:prstGeom prst="rect">
            <a:avLst/>
          </a:prstGeom>
        </p:spPr>
      </p:pic>
      <p:sp>
        <p:nvSpPr>
          <p:cNvPr id="307" name="TextBox 306">
            <a:extLst>
              <a:ext uri="{FF2B5EF4-FFF2-40B4-BE49-F238E27FC236}">
                <a16:creationId xmlns:a16="http://schemas.microsoft.com/office/drawing/2014/main" id="{8358A80F-7397-824C-BF6C-47EA1690883A}"/>
              </a:ext>
            </a:extLst>
          </p:cNvPr>
          <p:cNvSpPr txBox="1"/>
          <p:nvPr/>
        </p:nvSpPr>
        <p:spPr>
          <a:xfrm>
            <a:off x="23821912" y="27917556"/>
            <a:ext cx="4365918" cy="1384995"/>
          </a:xfrm>
          <a:prstGeom prst="rect">
            <a:avLst/>
          </a:prstGeom>
          <a:noFill/>
        </p:spPr>
        <p:txBody>
          <a:bodyPr wrap="square" rtlCol="0">
            <a:spAutoFit/>
          </a:bodyPr>
          <a:lstStyle>
            <a:defPPr>
              <a:defRPr lang="en-US"/>
            </a:defPPr>
            <a:lvl1pPr algn="ctr">
              <a:defRPr sz="3200" b="1"/>
            </a:lvl1pPr>
          </a:lstStyle>
          <a:p>
            <a:r>
              <a:rPr lang="en-US" sz="2800" dirty="0"/>
              <a:t>Body temperature decreases in females that don’t have access to water. </a:t>
            </a:r>
          </a:p>
        </p:txBody>
      </p:sp>
      <p:sp>
        <p:nvSpPr>
          <p:cNvPr id="310" name="TextBox 309">
            <a:extLst>
              <a:ext uri="{FF2B5EF4-FFF2-40B4-BE49-F238E27FC236}">
                <a16:creationId xmlns:a16="http://schemas.microsoft.com/office/drawing/2014/main" id="{0C98F652-50FD-FE4E-B2E6-6F68A0A39D6B}"/>
              </a:ext>
            </a:extLst>
          </p:cNvPr>
          <p:cNvSpPr txBox="1"/>
          <p:nvPr/>
        </p:nvSpPr>
        <p:spPr>
          <a:xfrm>
            <a:off x="28303249" y="27944028"/>
            <a:ext cx="4086553" cy="1384995"/>
          </a:xfrm>
          <a:prstGeom prst="rect">
            <a:avLst/>
          </a:prstGeom>
          <a:noFill/>
        </p:spPr>
        <p:txBody>
          <a:bodyPr wrap="square" rtlCol="0">
            <a:spAutoFit/>
          </a:bodyPr>
          <a:lstStyle>
            <a:defPPr>
              <a:defRPr lang="en-US"/>
            </a:defPPr>
            <a:lvl1pPr algn="ctr">
              <a:defRPr sz="3200" b="1"/>
            </a:lvl1pPr>
          </a:lstStyle>
          <a:p>
            <a:r>
              <a:rPr lang="en-US" sz="2800" dirty="0"/>
              <a:t>Males maintained body temperature for both water treatments.</a:t>
            </a:r>
          </a:p>
        </p:txBody>
      </p:sp>
      <p:sp>
        <p:nvSpPr>
          <p:cNvPr id="323" name="TextBox 322">
            <a:extLst>
              <a:ext uri="{FF2B5EF4-FFF2-40B4-BE49-F238E27FC236}">
                <a16:creationId xmlns:a16="http://schemas.microsoft.com/office/drawing/2014/main" id="{182F5FC6-D178-0D4C-808A-330249BFFE31}"/>
              </a:ext>
            </a:extLst>
          </p:cNvPr>
          <p:cNvSpPr txBox="1"/>
          <p:nvPr/>
        </p:nvSpPr>
        <p:spPr>
          <a:xfrm>
            <a:off x="2749816" y="41767537"/>
            <a:ext cx="2286139" cy="369332"/>
          </a:xfrm>
          <a:prstGeom prst="rect">
            <a:avLst/>
          </a:prstGeom>
          <a:noFill/>
        </p:spPr>
        <p:txBody>
          <a:bodyPr wrap="none" rtlCol="0">
            <a:spAutoFit/>
          </a:bodyPr>
          <a:lstStyle/>
          <a:p>
            <a:pPr algn="ctr"/>
            <a:r>
              <a:rPr lang="en-US" dirty="0">
                <a:solidFill>
                  <a:schemeClr val="bg1">
                    <a:lumMod val="50000"/>
                  </a:schemeClr>
                </a:solidFill>
              </a:rPr>
              <a:t>Photo: Adam </a:t>
            </a:r>
            <a:r>
              <a:rPr lang="en-US" dirty="0" err="1">
                <a:solidFill>
                  <a:schemeClr val="bg1">
                    <a:lumMod val="50000"/>
                  </a:schemeClr>
                </a:solidFill>
              </a:rPr>
              <a:t>Stuckert</a:t>
            </a:r>
            <a:r>
              <a:rPr lang="en-US" dirty="0">
                <a:solidFill>
                  <a:schemeClr val="bg1">
                    <a:lumMod val="50000"/>
                  </a:schemeClr>
                </a:solidFill>
              </a:rPr>
              <a:t> </a:t>
            </a:r>
          </a:p>
        </p:txBody>
      </p:sp>
      <p:pic>
        <p:nvPicPr>
          <p:cNvPr id="324" name="Picture 323">
            <a:extLst>
              <a:ext uri="{FF2B5EF4-FFF2-40B4-BE49-F238E27FC236}">
                <a16:creationId xmlns:a16="http://schemas.microsoft.com/office/drawing/2014/main" id="{5E79CBCE-132E-094C-8061-97578F8636D9}"/>
              </a:ext>
            </a:extLst>
          </p:cNvPr>
          <p:cNvPicPr>
            <a:picLocks noChangeAspect="1"/>
          </p:cNvPicPr>
          <p:nvPr/>
        </p:nvPicPr>
        <p:blipFill>
          <a:blip r:embed="rId18">
            <a:extLst>
              <a:ext uri="{BEBA8EAE-BF5A-486C-A8C5-ECC9F3942E4B}">
                <a14:imgProps xmlns:a14="http://schemas.microsoft.com/office/drawing/2010/main">
                  <a14:imgLayer r:embed="rId19">
                    <a14:imgEffect>
                      <a14:backgroundRemoval t="10000" b="90000" l="10000" r="90000"/>
                    </a14:imgEffect>
                  </a14:imgLayer>
                </a14:imgProps>
              </a:ext>
            </a:extLst>
          </a:blip>
          <a:stretch>
            <a:fillRect/>
          </a:stretch>
        </p:blipFill>
        <p:spPr>
          <a:xfrm>
            <a:off x="141225" y="2312387"/>
            <a:ext cx="1044020" cy="757112"/>
          </a:xfrm>
          <a:prstGeom prst="rect">
            <a:avLst/>
          </a:prstGeom>
        </p:spPr>
      </p:pic>
      <p:sp>
        <p:nvSpPr>
          <p:cNvPr id="325" name="TextBox 324">
            <a:extLst>
              <a:ext uri="{FF2B5EF4-FFF2-40B4-BE49-F238E27FC236}">
                <a16:creationId xmlns:a16="http://schemas.microsoft.com/office/drawing/2014/main" id="{FB8256CA-BE45-F14F-A433-7CC5F4AC0FB6}"/>
              </a:ext>
            </a:extLst>
          </p:cNvPr>
          <p:cNvSpPr txBox="1"/>
          <p:nvPr/>
        </p:nvSpPr>
        <p:spPr>
          <a:xfrm>
            <a:off x="920456" y="2375409"/>
            <a:ext cx="3667927" cy="707886"/>
          </a:xfrm>
          <a:prstGeom prst="rect">
            <a:avLst/>
          </a:prstGeom>
          <a:noFill/>
        </p:spPr>
        <p:txBody>
          <a:bodyPr wrap="none" rtlCol="0">
            <a:spAutoFit/>
          </a:bodyPr>
          <a:lstStyle/>
          <a:p>
            <a:r>
              <a:rPr lang="en-US" sz="4000" dirty="0"/>
              <a:t>@</a:t>
            </a:r>
            <a:r>
              <a:rPr lang="en-US" sz="4000" dirty="0" err="1"/>
              <a:t>DaniBlumstein</a:t>
            </a:r>
            <a:endParaRPr lang="en-US" sz="4000" dirty="0"/>
          </a:p>
        </p:txBody>
      </p:sp>
      <p:sp>
        <p:nvSpPr>
          <p:cNvPr id="327" name="TextBox 326">
            <a:extLst>
              <a:ext uri="{FF2B5EF4-FFF2-40B4-BE49-F238E27FC236}">
                <a16:creationId xmlns:a16="http://schemas.microsoft.com/office/drawing/2014/main" id="{5FA90654-9831-B546-8A40-4A38B60FA23C}"/>
              </a:ext>
            </a:extLst>
          </p:cNvPr>
          <p:cNvSpPr txBox="1"/>
          <p:nvPr/>
        </p:nvSpPr>
        <p:spPr>
          <a:xfrm>
            <a:off x="26230758" y="37045806"/>
            <a:ext cx="6694431" cy="6681829"/>
          </a:xfrm>
          <a:prstGeom prst="rect">
            <a:avLst/>
          </a:prstGeom>
          <a:noFill/>
        </p:spPr>
        <p:txBody>
          <a:bodyPr wrap="square" rtlCol="0">
            <a:spAutoFit/>
          </a:bodyPr>
          <a:lstStyle/>
          <a:p>
            <a:pPr marL="114300">
              <a:lnSpc>
                <a:spcPct val="90000"/>
              </a:lnSpc>
              <a:spcAft>
                <a:spcPts val="600"/>
              </a:spcAft>
            </a:pPr>
            <a:r>
              <a:rPr lang="en-US" sz="3200" dirty="0"/>
              <a:t>Acknowledgments:</a:t>
            </a:r>
          </a:p>
          <a:p>
            <a:pPr marL="342900" indent="-228600">
              <a:lnSpc>
                <a:spcPct val="90000"/>
              </a:lnSpc>
              <a:spcAft>
                <a:spcPts val="600"/>
              </a:spcAft>
              <a:buFont typeface="Arial" panose="020B0604020202020204" pitchFamily="34" charset="0"/>
              <a:buChar char="•"/>
            </a:pPr>
            <a:r>
              <a:rPr lang="en-US" sz="3200" dirty="0"/>
              <a:t>Funded National Institute of Health National Institute of General Medical Sciences (R35 GM128843)</a:t>
            </a:r>
          </a:p>
          <a:p>
            <a:pPr marL="342900" indent="-228600">
              <a:lnSpc>
                <a:spcPct val="90000"/>
              </a:lnSpc>
              <a:spcAft>
                <a:spcPts val="600"/>
              </a:spcAft>
              <a:buFont typeface="Arial" panose="020B0604020202020204" pitchFamily="34" charset="0"/>
              <a:buChar char="•"/>
            </a:pPr>
            <a:r>
              <a:rPr lang="en-US" sz="3200" dirty="0"/>
              <a:t>Animal care provided by the Animal Resources Office and veterinary care staff at the University of New Hampshire </a:t>
            </a:r>
          </a:p>
          <a:p>
            <a:pPr marL="342900" indent="-228600">
              <a:lnSpc>
                <a:spcPct val="90000"/>
              </a:lnSpc>
              <a:spcAft>
                <a:spcPts val="600"/>
              </a:spcAft>
              <a:buFont typeface="Arial" panose="020B0604020202020204" pitchFamily="34" charset="0"/>
              <a:buChar char="•"/>
            </a:pPr>
            <a:r>
              <a:rPr lang="en-US" sz="3200" dirty="0"/>
              <a:t>Support from the </a:t>
            </a:r>
            <a:r>
              <a:rPr lang="en-US" sz="3200" dirty="0" err="1"/>
              <a:t>MacManes</a:t>
            </a:r>
            <a:r>
              <a:rPr lang="en-US" sz="3200" dirty="0"/>
              <a:t> and Rowe Lab</a:t>
            </a:r>
          </a:p>
          <a:p>
            <a:pPr marL="342900" indent="-228600">
              <a:lnSpc>
                <a:spcPct val="90000"/>
              </a:lnSpc>
              <a:spcAft>
                <a:spcPts val="600"/>
              </a:spcAft>
              <a:buFont typeface="Arial" panose="020B0604020202020204" pitchFamily="34" charset="0"/>
              <a:buChar char="•"/>
            </a:pPr>
            <a:r>
              <a:rPr lang="en-US" sz="3200" dirty="0"/>
              <a:t>Adam </a:t>
            </a:r>
            <a:r>
              <a:rPr lang="en-US" sz="3200" dirty="0" err="1"/>
              <a:t>Stuckert</a:t>
            </a:r>
            <a:r>
              <a:rPr lang="en-US" sz="3200" dirty="0"/>
              <a:t> for detailed </a:t>
            </a:r>
            <a:r>
              <a:rPr lang="en-US" sz="3200" i="1" dirty="0"/>
              <a:t>Peromyscus </a:t>
            </a:r>
            <a:r>
              <a:rPr lang="en-US" sz="3200" i="1" dirty="0" err="1"/>
              <a:t>eremicus</a:t>
            </a:r>
            <a:r>
              <a:rPr lang="en-US" sz="3200" i="1" dirty="0"/>
              <a:t>  </a:t>
            </a:r>
            <a:r>
              <a:rPr lang="en-US" sz="3200" dirty="0"/>
              <a:t>pictures</a:t>
            </a:r>
          </a:p>
          <a:p>
            <a:pPr marL="342900" indent="-228600">
              <a:lnSpc>
                <a:spcPct val="90000"/>
              </a:lnSpc>
              <a:spcAft>
                <a:spcPts val="600"/>
              </a:spcAft>
              <a:buFont typeface="Arial" panose="020B0604020202020204" pitchFamily="34" charset="0"/>
              <a:buChar char="•"/>
            </a:pPr>
            <a:r>
              <a:rPr lang="en-US" sz="3200" i="1" dirty="0"/>
              <a:t>P. </a:t>
            </a:r>
            <a:r>
              <a:rPr lang="en-US" sz="3200" i="1" dirty="0" err="1"/>
              <a:t>eremicus</a:t>
            </a:r>
            <a:r>
              <a:rPr lang="en-US" sz="3200" i="1" dirty="0"/>
              <a:t> </a:t>
            </a:r>
            <a:r>
              <a:rPr lang="en-US" sz="3200" dirty="0"/>
              <a:t>for having cool adaptations</a:t>
            </a:r>
            <a:endParaRPr lang="en-US" sz="2800" dirty="0"/>
          </a:p>
        </p:txBody>
      </p:sp>
      <p:pic>
        <p:nvPicPr>
          <p:cNvPr id="328" name="Picture 327" descr="Text&#10;&#10;Description automatically generated">
            <a:extLst>
              <a:ext uri="{FF2B5EF4-FFF2-40B4-BE49-F238E27FC236}">
                <a16:creationId xmlns:a16="http://schemas.microsoft.com/office/drawing/2014/main" id="{34463567-4A12-8846-B4F3-78D7D9476B6B}"/>
              </a:ext>
            </a:extLst>
          </p:cNvPr>
          <p:cNvPicPr>
            <a:picLocks noChangeAspect="1"/>
          </p:cNvPicPr>
          <p:nvPr/>
        </p:nvPicPr>
        <p:blipFill rotWithShape="1">
          <a:blip r:embed="rId20">
            <a:extLst>
              <a:ext uri="{28A0092B-C50C-407E-A947-70E740481C1C}">
                <a14:useLocalDpi xmlns:a14="http://schemas.microsoft.com/office/drawing/2010/main"/>
              </a:ext>
            </a:extLst>
          </a:blip>
          <a:srcRect/>
          <a:stretch/>
        </p:blipFill>
        <p:spPr>
          <a:xfrm>
            <a:off x="30480973" y="34262054"/>
            <a:ext cx="2331577" cy="1950387"/>
          </a:xfrm>
          <a:prstGeom prst="rect">
            <a:avLst/>
          </a:prstGeom>
        </p:spPr>
      </p:pic>
      <p:pic>
        <p:nvPicPr>
          <p:cNvPr id="329" name="Picture 328" descr="A picture containing clock&#10;&#10;Description automatically generated">
            <a:extLst>
              <a:ext uri="{FF2B5EF4-FFF2-40B4-BE49-F238E27FC236}">
                <a16:creationId xmlns:a16="http://schemas.microsoft.com/office/drawing/2014/main" id="{1B1147BD-9CF6-6D4C-8030-3DAEE11ECF9C}"/>
              </a:ext>
            </a:extLst>
          </p:cNvPr>
          <p:cNvPicPr>
            <a:picLocks noChangeAspect="1"/>
          </p:cNvPicPr>
          <p:nvPr/>
        </p:nvPicPr>
        <p:blipFill>
          <a:blip r:embed="rId21" cstate="email">
            <a:extLst>
              <a:ext uri="{28A0092B-C50C-407E-A947-70E740481C1C}">
                <a14:useLocalDpi xmlns:a14="http://schemas.microsoft.com/office/drawing/2010/main"/>
              </a:ext>
            </a:extLst>
          </a:blip>
          <a:stretch>
            <a:fillRect/>
          </a:stretch>
        </p:blipFill>
        <p:spPr>
          <a:xfrm>
            <a:off x="28369800" y="34051211"/>
            <a:ext cx="2191067" cy="2116985"/>
          </a:xfrm>
          <a:prstGeom prst="ellipse">
            <a:avLst/>
          </a:prstGeom>
        </p:spPr>
      </p:pic>
      <p:pic>
        <p:nvPicPr>
          <p:cNvPr id="330" name="Picture 329" descr="Graphical user interface, application, logo&#10;&#10;Description automatically generated">
            <a:extLst>
              <a:ext uri="{FF2B5EF4-FFF2-40B4-BE49-F238E27FC236}">
                <a16:creationId xmlns:a16="http://schemas.microsoft.com/office/drawing/2014/main" id="{74EEA17B-E9B5-C746-82B4-728FD36CB68C}"/>
              </a:ext>
            </a:extLst>
          </p:cNvPr>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a:off x="24662445" y="33725442"/>
            <a:ext cx="5012042" cy="3395656"/>
          </a:xfrm>
          <a:prstGeom prst="ellipse">
            <a:avLst/>
          </a:prstGeom>
        </p:spPr>
      </p:pic>
      <p:sp>
        <p:nvSpPr>
          <p:cNvPr id="333" name="Title 1">
            <a:extLst>
              <a:ext uri="{FF2B5EF4-FFF2-40B4-BE49-F238E27FC236}">
                <a16:creationId xmlns:a16="http://schemas.microsoft.com/office/drawing/2014/main" id="{04F5EDD9-72C6-D648-9EF2-3765B8BF25D9}"/>
              </a:ext>
            </a:extLst>
          </p:cNvPr>
          <p:cNvSpPr>
            <a:spLocks noGrp="1"/>
          </p:cNvSpPr>
          <p:nvPr>
            <p:ph type="ctrTitle"/>
          </p:nvPr>
        </p:nvSpPr>
        <p:spPr>
          <a:xfrm>
            <a:off x="2861913" y="-188947"/>
            <a:ext cx="27923875" cy="1947799"/>
          </a:xfrm>
        </p:spPr>
        <p:txBody>
          <a:bodyPr>
            <a:noAutofit/>
          </a:bodyPr>
          <a:lstStyle/>
          <a:p>
            <a:r>
              <a:rPr lang="en-US" sz="6000" b="1" dirty="0">
                <a:solidFill>
                  <a:srgbClr val="B22323"/>
                </a:solidFill>
              </a:rPr>
              <a:t>When the tap runs dry: </a:t>
            </a:r>
            <a:br>
              <a:rPr lang="en-US" sz="6000" b="1" dirty="0"/>
            </a:br>
            <a:r>
              <a:rPr lang="en-US" sz="6000" b="1" dirty="0"/>
              <a:t>The physiological effects of acute experimental dehydration in the desert adapted mouse </a:t>
            </a:r>
          </a:p>
        </p:txBody>
      </p:sp>
      <p:sp>
        <p:nvSpPr>
          <p:cNvPr id="335" name="Rectangle 334">
            <a:extLst>
              <a:ext uri="{FF2B5EF4-FFF2-40B4-BE49-F238E27FC236}">
                <a16:creationId xmlns:a16="http://schemas.microsoft.com/office/drawing/2014/main" id="{4AE9D120-9958-B947-B22E-3F037A824E14}"/>
              </a:ext>
            </a:extLst>
          </p:cNvPr>
          <p:cNvSpPr/>
          <p:nvPr/>
        </p:nvSpPr>
        <p:spPr>
          <a:xfrm>
            <a:off x="15910560" y="3114304"/>
            <a:ext cx="17007840" cy="1295670"/>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t>Methods</a:t>
            </a:r>
          </a:p>
        </p:txBody>
      </p:sp>
      <p:pic>
        <p:nvPicPr>
          <p:cNvPr id="336" name="Picture 335" descr="A picture containing sky, outdoor, mountain, nature&#10;&#10;Description automatically generated">
            <a:extLst>
              <a:ext uri="{FF2B5EF4-FFF2-40B4-BE49-F238E27FC236}">
                <a16:creationId xmlns:a16="http://schemas.microsoft.com/office/drawing/2014/main" id="{C5748015-36D1-9747-8DC4-E74B2C8D05C9}"/>
              </a:ext>
            </a:extLst>
          </p:cNvPr>
          <p:cNvPicPr>
            <a:picLocks noChangeAspect="1"/>
          </p:cNvPicPr>
          <p:nvPr/>
        </p:nvPicPr>
        <p:blipFill rotWithShape="1">
          <a:blip r:embed="rId23">
            <a:extLst>
              <a:ext uri="{BEBA8EAE-BF5A-486C-A8C5-ECC9F3942E4B}">
                <a14:imgProps xmlns:a14="http://schemas.microsoft.com/office/drawing/2010/main">
                  <a14:imgLayer r:embed="rId24">
                    <a14:imgEffect>
                      <a14:brightnessContrast bright="20000"/>
                    </a14:imgEffect>
                  </a14:imgLayer>
                </a14:imgProps>
              </a:ext>
              <a:ext uri="{28A0092B-C50C-407E-A947-70E740481C1C}">
                <a14:useLocalDpi xmlns:a14="http://schemas.microsoft.com/office/drawing/2010/main"/>
              </a:ext>
            </a:extLst>
          </a:blip>
          <a:srcRect/>
          <a:stretch/>
        </p:blipFill>
        <p:spPr>
          <a:xfrm>
            <a:off x="373449" y="192972"/>
            <a:ext cx="2145012" cy="2104157"/>
          </a:xfrm>
          <a:prstGeom prst="ellipse">
            <a:avLst/>
          </a:prstGeom>
          <a:ln>
            <a:solidFill>
              <a:srgbClr val="B22323"/>
            </a:solidFill>
          </a:ln>
          <a:effectLst>
            <a:glow rad="228600">
              <a:srgbClr val="C68450">
                <a:alpha val="40000"/>
              </a:srgbClr>
            </a:glow>
          </a:effectLst>
        </p:spPr>
      </p:pic>
      <p:grpSp>
        <p:nvGrpSpPr>
          <p:cNvPr id="16" name="Group 15">
            <a:extLst>
              <a:ext uri="{FF2B5EF4-FFF2-40B4-BE49-F238E27FC236}">
                <a16:creationId xmlns:a16="http://schemas.microsoft.com/office/drawing/2014/main" id="{5CC0C585-A74A-CE43-A35A-20ACBBB94E32}"/>
              </a:ext>
            </a:extLst>
          </p:cNvPr>
          <p:cNvGrpSpPr/>
          <p:nvPr/>
        </p:nvGrpSpPr>
        <p:grpSpPr>
          <a:xfrm>
            <a:off x="17242973" y="11703298"/>
            <a:ext cx="12859483" cy="5443064"/>
            <a:chOff x="20671303" y="14494991"/>
            <a:chExt cx="7249706" cy="2851774"/>
          </a:xfrm>
        </p:grpSpPr>
        <p:cxnSp>
          <p:nvCxnSpPr>
            <p:cNvPr id="338" name="Elbow Connector 337">
              <a:extLst>
                <a:ext uri="{FF2B5EF4-FFF2-40B4-BE49-F238E27FC236}">
                  <a16:creationId xmlns:a16="http://schemas.microsoft.com/office/drawing/2014/main" id="{3D3253C1-A3D9-7C4A-A3A3-956ECA54178E}"/>
                </a:ext>
              </a:extLst>
            </p:cNvPr>
            <p:cNvCxnSpPr>
              <a:cxnSpLocks/>
            </p:cNvCxnSpPr>
            <p:nvPr/>
          </p:nvCxnSpPr>
          <p:spPr>
            <a:xfrm>
              <a:off x="20671303" y="15097838"/>
              <a:ext cx="3191958" cy="699062"/>
            </a:xfrm>
            <a:prstGeom prst="bentConnector3">
              <a:avLst>
                <a:gd name="adj1" fmla="val 62305"/>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Elbow Connector 340">
              <a:extLst>
                <a:ext uri="{FF2B5EF4-FFF2-40B4-BE49-F238E27FC236}">
                  <a16:creationId xmlns:a16="http://schemas.microsoft.com/office/drawing/2014/main" id="{7398CB07-6596-D24F-AC69-33E78BFEC627}"/>
                </a:ext>
              </a:extLst>
            </p:cNvPr>
            <p:cNvCxnSpPr>
              <a:cxnSpLocks/>
            </p:cNvCxnSpPr>
            <p:nvPr/>
          </p:nvCxnSpPr>
          <p:spPr>
            <a:xfrm flipV="1">
              <a:off x="26205891" y="15297604"/>
              <a:ext cx="1658447" cy="556238"/>
            </a:xfrm>
            <a:prstGeom prst="bent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Elbow Connector 341">
              <a:extLst>
                <a:ext uri="{FF2B5EF4-FFF2-40B4-BE49-F238E27FC236}">
                  <a16:creationId xmlns:a16="http://schemas.microsoft.com/office/drawing/2014/main" id="{8FC5E7DD-CFD7-B443-BC1B-35D41886F0D4}"/>
                </a:ext>
              </a:extLst>
            </p:cNvPr>
            <p:cNvCxnSpPr>
              <a:cxnSpLocks/>
            </p:cNvCxnSpPr>
            <p:nvPr/>
          </p:nvCxnSpPr>
          <p:spPr>
            <a:xfrm>
              <a:off x="26223888" y="16569129"/>
              <a:ext cx="1697121" cy="741118"/>
            </a:xfrm>
            <a:prstGeom prst="bentConnector3">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Elbow Connector 342">
              <a:extLst>
                <a:ext uri="{FF2B5EF4-FFF2-40B4-BE49-F238E27FC236}">
                  <a16:creationId xmlns:a16="http://schemas.microsoft.com/office/drawing/2014/main" id="{1445C83A-12E6-6040-8999-E91071D4E60C}"/>
                </a:ext>
              </a:extLst>
            </p:cNvPr>
            <p:cNvCxnSpPr>
              <a:cxnSpLocks/>
            </p:cNvCxnSpPr>
            <p:nvPr/>
          </p:nvCxnSpPr>
          <p:spPr>
            <a:xfrm>
              <a:off x="20697034" y="15715274"/>
              <a:ext cx="3166227" cy="525700"/>
            </a:xfrm>
            <a:prstGeom prst="bent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47" name="Graphic 346" descr="Thermometer with solid fill">
              <a:extLst>
                <a:ext uri="{FF2B5EF4-FFF2-40B4-BE49-F238E27FC236}">
                  <a16:creationId xmlns:a16="http://schemas.microsoft.com/office/drawing/2014/main" id="{B316E773-68C8-9243-B368-CAF65954FC3A}"/>
                </a:ext>
              </a:extLst>
            </p:cNvPr>
            <p:cNvPicPr>
              <a:picLocks noChangeAspect="1"/>
            </p:cNvPicPr>
            <p:nvPr/>
          </p:nvPicPr>
          <p:blipFill>
            <a:blip r:embed="rId25">
              <a:extLst>
                <a:ext uri="{96DAC541-7B7A-43D3-8B79-37D633B846F1}">
                  <asvg:svgBlip xmlns:asvg="http://schemas.microsoft.com/office/drawing/2016/SVG/main" r:embed="rId26"/>
                </a:ext>
              </a:extLst>
            </a:blip>
            <a:stretch>
              <a:fillRect/>
            </a:stretch>
          </p:blipFill>
          <p:spPr>
            <a:xfrm>
              <a:off x="24285842" y="14595288"/>
              <a:ext cx="708080" cy="708079"/>
            </a:xfrm>
            <a:prstGeom prst="rect">
              <a:avLst/>
            </a:prstGeom>
          </p:spPr>
        </p:pic>
        <p:pic>
          <p:nvPicPr>
            <p:cNvPr id="348" name="Graphic 347" descr="Weight Gain outline">
              <a:extLst>
                <a:ext uri="{FF2B5EF4-FFF2-40B4-BE49-F238E27FC236}">
                  <a16:creationId xmlns:a16="http://schemas.microsoft.com/office/drawing/2014/main" id="{3FB75BCD-DA1D-D847-8371-AB39BF6347E7}"/>
                </a:ext>
              </a:extLst>
            </p:cNvPr>
            <p:cNvPicPr>
              <a:picLocks noChangeAspect="1"/>
            </p:cNvPicPr>
            <p:nvPr/>
          </p:nvPicPr>
          <p:blipFill>
            <a:blip r:embed="rId27">
              <a:extLst>
                <a:ext uri="{96DAC541-7B7A-43D3-8B79-37D633B846F1}">
                  <asvg:svgBlip xmlns:asvg="http://schemas.microsoft.com/office/drawing/2016/SVG/main" r:embed="rId28"/>
                </a:ext>
              </a:extLst>
            </a:blip>
            <a:stretch>
              <a:fillRect/>
            </a:stretch>
          </p:blipFill>
          <p:spPr>
            <a:xfrm>
              <a:off x="24901099" y="14494991"/>
              <a:ext cx="874238" cy="874238"/>
            </a:xfrm>
            <a:prstGeom prst="rect">
              <a:avLst/>
            </a:prstGeom>
          </p:spPr>
        </p:pic>
        <p:cxnSp>
          <p:nvCxnSpPr>
            <p:cNvPr id="349" name="Elbow Connector 348">
              <a:extLst>
                <a:ext uri="{FF2B5EF4-FFF2-40B4-BE49-F238E27FC236}">
                  <a16:creationId xmlns:a16="http://schemas.microsoft.com/office/drawing/2014/main" id="{0242D0C0-5B04-494C-BC2C-0D7B3D899C2F}"/>
                </a:ext>
              </a:extLst>
            </p:cNvPr>
            <p:cNvCxnSpPr>
              <a:cxnSpLocks/>
            </p:cNvCxnSpPr>
            <p:nvPr/>
          </p:nvCxnSpPr>
          <p:spPr>
            <a:xfrm flipV="1">
              <a:off x="21807694" y="16642746"/>
              <a:ext cx="2055567" cy="704019"/>
            </a:xfrm>
            <a:prstGeom prst="bent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53" name="Rectangle 352">
            <a:extLst>
              <a:ext uri="{FF2B5EF4-FFF2-40B4-BE49-F238E27FC236}">
                <a16:creationId xmlns:a16="http://schemas.microsoft.com/office/drawing/2014/main" id="{6F6FB277-C716-6447-BB37-226EA03D9388}"/>
              </a:ext>
            </a:extLst>
          </p:cNvPr>
          <p:cNvSpPr/>
          <p:nvPr/>
        </p:nvSpPr>
        <p:spPr>
          <a:xfrm>
            <a:off x="-2" y="19730321"/>
            <a:ext cx="32918401" cy="1303058"/>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solidFill>
                  <a:schemeClr val="bg1"/>
                </a:solidFill>
              </a:rPr>
              <a:t>Results</a:t>
            </a:r>
          </a:p>
          <a:p>
            <a:pPr algn="ctr"/>
            <a:endParaRPr lang="en-US" sz="1050" dirty="0"/>
          </a:p>
        </p:txBody>
      </p:sp>
      <p:sp>
        <p:nvSpPr>
          <p:cNvPr id="257" name="Rectangle 256">
            <a:extLst>
              <a:ext uri="{FF2B5EF4-FFF2-40B4-BE49-F238E27FC236}">
                <a16:creationId xmlns:a16="http://schemas.microsoft.com/office/drawing/2014/main" id="{68A557ED-9F31-0F4D-9087-C7961FD1181C}"/>
              </a:ext>
            </a:extLst>
          </p:cNvPr>
          <p:cNvSpPr/>
          <p:nvPr/>
        </p:nvSpPr>
        <p:spPr>
          <a:xfrm>
            <a:off x="822166" y="26142231"/>
            <a:ext cx="501678" cy="276999"/>
          </a:xfrm>
          <a:prstGeom prst="rect">
            <a:avLst/>
          </a:prstGeom>
          <a:solidFill>
            <a:srgbClr val="A6A6A6">
              <a:alpha val="43137"/>
            </a:srgb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8" name="Rectangle 257">
            <a:extLst>
              <a:ext uri="{FF2B5EF4-FFF2-40B4-BE49-F238E27FC236}">
                <a16:creationId xmlns:a16="http://schemas.microsoft.com/office/drawing/2014/main" id="{39BAAE5A-CFBA-B644-B1DD-4701584F20E7}"/>
              </a:ext>
            </a:extLst>
          </p:cNvPr>
          <p:cNvSpPr/>
          <p:nvPr/>
        </p:nvSpPr>
        <p:spPr>
          <a:xfrm>
            <a:off x="822166" y="26662875"/>
            <a:ext cx="501678" cy="276999"/>
          </a:xfrm>
          <a:prstGeom prst="rect">
            <a:avLst/>
          </a:prstGeom>
          <a:solidFill>
            <a:schemeClr val="bg1">
              <a:alpha val="43137"/>
            </a:schemeClr>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9" name="TextBox 258">
            <a:extLst>
              <a:ext uri="{FF2B5EF4-FFF2-40B4-BE49-F238E27FC236}">
                <a16:creationId xmlns:a16="http://schemas.microsoft.com/office/drawing/2014/main" id="{CEE264FE-AD2F-D746-A381-96D4EC6F437F}"/>
              </a:ext>
            </a:extLst>
          </p:cNvPr>
          <p:cNvSpPr txBox="1"/>
          <p:nvPr/>
        </p:nvSpPr>
        <p:spPr>
          <a:xfrm>
            <a:off x="1323844" y="26549802"/>
            <a:ext cx="1605248" cy="461665"/>
          </a:xfrm>
          <a:prstGeom prst="rect">
            <a:avLst/>
          </a:prstGeom>
          <a:noFill/>
        </p:spPr>
        <p:txBody>
          <a:bodyPr wrap="none" rtlCol="0">
            <a:spAutoFit/>
          </a:bodyPr>
          <a:lstStyle/>
          <a:p>
            <a:r>
              <a:rPr lang="en-US" sz="2400" dirty="0"/>
              <a:t>Light phase</a:t>
            </a:r>
          </a:p>
        </p:txBody>
      </p:sp>
      <p:sp>
        <p:nvSpPr>
          <p:cNvPr id="263" name="TextBox 262">
            <a:extLst>
              <a:ext uri="{FF2B5EF4-FFF2-40B4-BE49-F238E27FC236}">
                <a16:creationId xmlns:a16="http://schemas.microsoft.com/office/drawing/2014/main" id="{CB450035-8A43-5643-A55B-8C58C97D1720}"/>
              </a:ext>
            </a:extLst>
          </p:cNvPr>
          <p:cNvSpPr txBox="1"/>
          <p:nvPr/>
        </p:nvSpPr>
        <p:spPr>
          <a:xfrm>
            <a:off x="1323844" y="26098104"/>
            <a:ext cx="1582484" cy="461665"/>
          </a:xfrm>
          <a:prstGeom prst="rect">
            <a:avLst/>
          </a:prstGeom>
          <a:noFill/>
        </p:spPr>
        <p:txBody>
          <a:bodyPr wrap="none" rtlCol="0">
            <a:spAutoFit/>
          </a:bodyPr>
          <a:lstStyle/>
          <a:p>
            <a:r>
              <a:rPr lang="en-US" sz="2400" dirty="0"/>
              <a:t>Dark phase</a:t>
            </a:r>
          </a:p>
        </p:txBody>
      </p:sp>
      <p:pic>
        <p:nvPicPr>
          <p:cNvPr id="358" name="Picture 357" descr="Chart, histogram&#10;&#10;Description automatically generated">
            <a:extLst>
              <a:ext uri="{FF2B5EF4-FFF2-40B4-BE49-F238E27FC236}">
                <a16:creationId xmlns:a16="http://schemas.microsoft.com/office/drawing/2014/main" id="{F3CCDB29-F33D-2E46-ACF4-333E59B9AAA2}"/>
              </a:ext>
            </a:extLst>
          </p:cNvPr>
          <p:cNvPicPr>
            <a:picLocks noChangeAspect="1"/>
          </p:cNvPicPr>
          <p:nvPr/>
        </p:nvPicPr>
        <p:blipFill rotWithShape="1">
          <a:blip r:embed="rId29">
            <a:extLst>
              <a:ext uri="{28A0092B-C50C-407E-A947-70E740481C1C}">
                <a14:useLocalDpi xmlns:a14="http://schemas.microsoft.com/office/drawing/2010/main"/>
              </a:ext>
            </a:extLst>
          </a:blip>
          <a:srcRect/>
          <a:stretch/>
        </p:blipFill>
        <p:spPr>
          <a:xfrm>
            <a:off x="22422986" y="30887352"/>
            <a:ext cx="5769357" cy="1045689"/>
          </a:xfrm>
          <a:prstGeom prst="rect">
            <a:avLst/>
          </a:prstGeom>
        </p:spPr>
      </p:pic>
      <p:pic>
        <p:nvPicPr>
          <p:cNvPr id="365" name="Picture 364" descr="Chart, histogram&#10;&#10;Description automatically generated">
            <a:extLst>
              <a:ext uri="{FF2B5EF4-FFF2-40B4-BE49-F238E27FC236}">
                <a16:creationId xmlns:a16="http://schemas.microsoft.com/office/drawing/2014/main" id="{32335B96-5B2E-334F-928D-9A9B9650F273}"/>
              </a:ext>
            </a:extLst>
          </p:cNvPr>
          <p:cNvPicPr>
            <a:picLocks noChangeAspect="1"/>
          </p:cNvPicPr>
          <p:nvPr/>
        </p:nvPicPr>
        <p:blipFill rotWithShape="1">
          <a:blip r:embed="rId30">
            <a:extLst>
              <a:ext uri="{28A0092B-C50C-407E-A947-70E740481C1C}">
                <a14:useLocalDpi xmlns:a14="http://schemas.microsoft.com/office/drawing/2010/main"/>
              </a:ext>
            </a:extLst>
          </a:blip>
          <a:srcRect/>
          <a:stretch/>
        </p:blipFill>
        <p:spPr>
          <a:xfrm>
            <a:off x="6777131" y="26927394"/>
            <a:ext cx="2336800" cy="302588"/>
          </a:xfrm>
          <a:prstGeom prst="rect">
            <a:avLst/>
          </a:prstGeom>
        </p:spPr>
      </p:pic>
      <p:sp>
        <p:nvSpPr>
          <p:cNvPr id="366" name="Rectangle 365">
            <a:extLst>
              <a:ext uri="{FF2B5EF4-FFF2-40B4-BE49-F238E27FC236}">
                <a16:creationId xmlns:a16="http://schemas.microsoft.com/office/drawing/2014/main" id="{FD15CDA2-0F11-434E-802C-5D31E4FDB08C}"/>
              </a:ext>
            </a:extLst>
          </p:cNvPr>
          <p:cNvSpPr/>
          <p:nvPr/>
        </p:nvSpPr>
        <p:spPr>
          <a:xfrm>
            <a:off x="9419" y="32133888"/>
            <a:ext cx="32918401" cy="1458100"/>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solidFill>
                  <a:schemeClr val="bg1"/>
                </a:solidFill>
              </a:rPr>
              <a:t>Discussion</a:t>
            </a:r>
          </a:p>
          <a:p>
            <a:pPr algn="ctr"/>
            <a:endParaRPr lang="en-US" sz="1050" dirty="0"/>
          </a:p>
        </p:txBody>
      </p:sp>
      <p:sp>
        <p:nvSpPr>
          <p:cNvPr id="367" name="TextBox 366">
            <a:extLst>
              <a:ext uri="{FF2B5EF4-FFF2-40B4-BE49-F238E27FC236}">
                <a16:creationId xmlns:a16="http://schemas.microsoft.com/office/drawing/2014/main" id="{C9F9FF8B-7D0A-4148-88B0-FF50F8AB1BF1}"/>
              </a:ext>
            </a:extLst>
          </p:cNvPr>
          <p:cNvSpPr txBox="1"/>
          <p:nvPr/>
        </p:nvSpPr>
        <p:spPr>
          <a:xfrm>
            <a:off x="24350347" y="21189396"/>
            <a:ext cx="8044222" cy="707886"/>
          </a:xfrm>
          <a:prstGeom prst="rect">
            <a:avLst/>
          </a:prstGeom>
          <a:solidFill>
            <a:schemeClr val="bg1"/>
          </a:solidFill>
        </p:spPr>
        <p:txBody>
          <a:bodyPr wrap="square" rtlCol="0">
            <a:spAutoFit/>
          </a:bodyPr>
          <a:lstStyle/>
          <a:p>
            <a:pPr algn="ctr"/>
            <a:r>
              <a:rPr lang="en-US" sz="4000" dirty="0"/>
              <a:t>Body temperature (℃) </a:t>
            </a:r>
            <a:endParaRPr lang="en-US" sz="4000" baseline="30000" dirty="0"/>
          </a:p>
        </p:txBody>
      </p:sp>
      <p:sp>
        <p:nvSpPr>
          <p:cNvPr id="368" name="TextBox 367">
            <a:extLst>
              <a:ext uri="{FF2B5EF4-FFF2-40B4-BE49-F238E27FC236}">
                <a16:creationId xmlns:a16="http://schemas.microsoft.com/office/drawing/2014/main" id="{FFEBAA37-575C-7C4F-987F-CDD0AA8CBEEA}"/>
              </a:ext>
            </a:extLst>
          </p:cNvPr>
          <p:cNvSpPr txBox="1"/>
          <p:nvPr/>
        </p:nvSpPr>
        <p:spPr>
          <a:xfrm>
            <a:off x="15108533" y="21187955"/>
            <a:ext cx="8044222" cy="707886"/>
          </a:xfrm>
          <a:prstGeom prst="rect">
            <a:avLst/>
          </a:prstGeom>
          <a:noFill/>
        </p:spPr>
        <p:txBody>
          <a:bodyPr wrap="square" rtlCol="0">
            <a:spAutoFit/>
          </a:bodyPr>
          <a:lstStyle/>
          <a:p>
            <a:pPr algn="ctr"/>
            <a:r>
              <a:rPr lang="en-US" sz="4000" dirty="0"/>
              <a:t>Weight (g)</a:t>
            </a:r>
            <a:endParaRPr lang="en-US" sz="4000" baseline="30000" dirty="0"/>
          </a:p>
        </p:txBody>
      </p:sp>
      <p:grpSp>
        <p:nvGrpSpPr>
          <p:cNvPr id="369" name="Group 368">
            <a:extLst>
              <a:ext uri="{FF2B5EF4-FFF2-40B4-BE49-F238E27FC236}">
                <a16:creationId xmlns:a16="http://schemas.microsoft.com/office/drawing/2014/main" id="{4707D5BF-1A4A-3A4F-8514-1AB19D206877}"/>
              </a:ext>
            </a:extLst>
          </p:cNvPr>
          <p:cNvGrpSpPr/>
          <p:nvPr/>
        </p:nvGrpSpPr>
        <p:grpSpPr>
          <a:xfrm>
            <a:off x="15675424" y="13729194"/>
            <a:ext cx="1279336" cy="1093853"/>
            <a:chOff x="9585957" y="3193066"/>
            <a:chExt cx="780138" cy="626897"/>
          </a:xfrm>
        </p:grpSpPr>
        <p:pic>
          <p:nvPicPr>
            <p:cNvPr id="370" name="Picture 4" descr="Image result for fat molecule cartoon">
              <a:extLst>
                <a:ext uri="{FF2B5EF4-FFF2-40B4-BE49-F238E27FC236}">
                  <a16:creationId xmlns:a16="http://schemas.microsoft.com/office/drawing/2014/main" id="{7C8E4B64-C87D-2D40-89BB-FFAD67DE60FE}"/>
                </a:ext>
              </a:extLst>
            </p:cNvPr>
            <p:cNvPicPr>
              <a:picLocks noChangeAspect="1" noChangeArrowheads="1"/>
            </p:cNvPicPr>
            <p:nvPr/>
          </p:nvPicPr>
          <p:blipFill rotWithShape="1">
            <a:blip r:embed="rId31">
              <a:extLst>
                <a:ext uri="{28A0092B-C50C-407E-A947-70E740481C1C}">
                  <a14:useLocalDpi xmlns:a14="http://schemas.microsoft.com/office/drawing/2010/main"/>
                </a:ext>
              </a:extLst>
            </a:blip>
            <a:srcRect/>
            <a:stretch/>
          </p:blipFill>
          <p:spPr bwMode="auto">
            <a:xfrm rot="2839408">
              <a:off x="9655558" y="3123465"/>
              <a:ext cx="363718" cy="502920"/>
            </a:xfrm>
            <a:prstGeom prst="rect">
              <a:avLst/>
            </a:prstGeom>
            <a:noFill/>
            <a:extLst>
              <a:ext uri="{909E8E84-426E-40DD-AFC4-6F175D3DCCD1}">
                <a14:hiddenFill xmlns:a14="http://schemas.microsoft.com/office/drawing/2010/main">
                  <a:solidFill>
                    <a:srgbClr val="FFFFFF"/>
                  </a:solidFill>
                </a14:hiddenFill>
              </a:ext>
            </a:extLst>
          </p:spPr>
        </p:pic>
        <p:pic>
          <p:nvPicPr>
            <p:cNvPr id="371" name="Picture 4" descr="Image result for fat molecule cartoon">
              <a:extLst>
                <a:ext uri="{FF2B5EF4-FFF2-40B4-BE49-F238E27FC236}">
                  <a16:creationId xmlns:a16="http://schemas.microsoft.com/office/drawing/2014/main" id="{F0DCA015-2DC1-8347-811C-D85102F32D95}"/>
                </a:ext>
              </a:extLst>
            </p:cNvPr>
            <p:cNvPicPr>
              <a:picLocks noChangeAspect="1" noChangeArrowheads="1"/>
            </p:cNvPicPr>
            <p:nvPr/>
          </p:nvPicPr>
          <p:blipFill rotWithShape="1">
            <a:blip r:embed="rId32">
              <a:extLst>
                <a:ext uri="{28A0092B-C50C-407E-A947-70E740481C1C}">
                  <a14:useLocalDpi xmlns:a14="http://schemas.microsoft.com/office/drawing/2010/main"/>
                </a:ext>
              </a:extLst>
            </a:blip>
            <a:srcRect/>
            <a:stretch/>
          </p:blipFill>
          <p:spPr bwMode="auto">
            <a:xfrm rot="10295634">
              <a:off x="9940269" y="3279859"/>
              <a:ext cx="425826" cy="343210"/>
            </a:xfrm>
            <a:prstGeom prst="rect">
              <a:avLst/>
            </a:prstGeom>
            <a:noFill/>
            <a:extLst>
              <a:ext uri="{909E8E84-426E-40DD-AFC4-6F175D3DCCD1}">
                <a14:hiddenFill xmlns:a14="http://schemas.microsoft.com/office/drawing/2010/main">
                  <a:solidFill>
                    <a:srgbClr val="FFFFFF"/>
                  </a:solidFill>
                </a14:hiddenFill>
              </a:ext>
            </a:extLst>
          </p:spPr>
        </p:pic>
        <p:sp>
          <p:nvSpPr>
            <p:cNvPr id="372" name="TextBox 371">
              <a:extLst>
                <a:ext uri="{FF2B5EF4-FFF2-40B4-BE49-F238E27FC236}">
                  <a16:creationId xmlns:a16="http://schemas.microsoft.com/office/drawing/2014/main" id="{CF35D744-C2E7-8C42-8EB2-F6B42C64896E}"/>
                </a:ext>
              </a:extLst>
            </p:cNvPr>
            <p:cNvSpPr txBox="1"/>
            <p:nvPr/>
          </p:nvSpPr>
          <p:spPr>
            <a:xfrm>
              <a:off x="9614721" y="3534161"/>
              <a:ext cx="725019" cy="285802"/>
            </a:xfrm>
            <a:prstGeom prst="rect">
              <a:avLst/>
            </a:prstGeom>
            <a:noFill/>
          </p:spPr>
          <p:txBody>
            <a:bodyPr wrap="square" rtlCol="0">
              <a:spAutoFit/>
            </a:bodyPr>
            <a:lstStyle/>
            <a:p>
              <a:r>
                <a:rPr lang="en-US" sz="3600" dirty="0">
                  <a:latin typeface="Bradley Hand ITC" panose="03070402050302030203" pitchFamily="66" charset="77"/>
                </a:rPr>
                <a:t>H</a:t>
              </a:r>
              <a:r>
                <a:rPr lang="en-US" sz="3600" baseline="-25000" dirty="0">
                  <a:latin typeface="Bradley Hand ITC" panose="03070402050302030203" pitchFamily="66" charset="77"/>
                </a:rPr>
                <a:t>2</a:t>
              </a:r>
              <a:r>
                <a:rPr lang="en-US" sz="3600" dirty="0">
                  <a:latin typeface="Bradley Hand ITC" panose="03070402050302030203" pitchFamily="66" charset="77"/>
                </a:rPr>
                <a:t>O</a:t>
              </a:r>
            </a:p>
          </p:txBody>
        </p:sp>
      </p:grpSp>
      <p:grpSp>
        <p:nvGrpSpPr>
          <p:cNvPr id="41" name="Group 40">
            <a:extLst>
              <a:ext uri="{FF2B5EF4-FFF2-40B4-BE49-F238E27FC236}">
                <a16:creationId xmlns:a16="http://schemas.microsoft.com/office/drawing/2014/main" id="{2BD6389E-61EB-B44D-97CB-2A53AAAD1E4C}"/>
              </a:ext>
            </a:extLst>
          </p:cNvPr>
          <p:cNvGrpSpPr/>
          <p:nvPr/>
        </p:nvGrpSpPr>
        <p:grpSpPr>
          <a:xfrm>
            <a:off x="15721397" y="12276393"/>
            <a:ext cx="1155278" cy="1314388"/>
            <a:chOff x="1540335" y="7979328"/>
            <a:chExt cx="646580" cy="749063"/>
          </a:xfrm>
        </p:grpSpPr>
        <p:pic>
          <p:nvPicPr>
            <p:cNvPr id="374" name="Picture 4" descr="Image result for fat molecule cartoon">
              <a:extLst>
                <a:ext uri="{FF2B5EF4-FFF2-40B4-BE49-F238E27FC236}">
                  <a16:creationId xmlns:a16="http://schemas.microsoft.com/office/drawing/2014/main" id="{78BC4EA9-037F-5F42-B7A1-305C5CAEAAB6}"/>
                </a:ext>
              </a:extLst>
            </p:cNvPr>
            <p:cNvPicPr>
              <a:picLocks noChangeAspect="1" noChangeArrowheads="1"/>
            </p:cNvPicPr>
            <p:nvPr/>
          </p:nvPicPr>
          <p:blipFill rotWithShape="1">
            <a:blip r:embed="rId33">
              <a:extLst>
                <a:ext uri="{28A0092B-C50C-407E-A947-70E740481C1C}">
                  <a14:useLocalDpi xmlns:a14="http://schemas.microsoft.com/office/drawing/2010/main"/>
                </a:ext>
              </a:extLst>
            </a:blip>
            <a:srcRect/>
            <a:stretch/>
          </p:blipFill>
          <p:spPr bwMode="auto">
            <a:xfrm rot="575141">
              <a:off x="1814685" y="7979328"/>
              <a:ext cx="317520" cy="412615"/>
            </a:xfrm>
            <a:prstGeom prst="rect">
              <a:avLst/>
            </a:prstGeom>
            <a:noFill/>
            <a:extLst>
              <a:ext uri="{909E8E84-426E-40DD-AFC4-6F175D3DCCD1}">
                <a14:hiddenFill xmlns:a14="http://schemas.microsoft.com/office/drawing/2010/main">
                  <a:solidFill>
                    <a:srgbClr val="FFFFFF"/>
                  </a:solidFill>
                </a14:hiddenFill>
              </a:ext>
            </a:extLst>
          </p:spPr>
        </p:pic>
        <p:pic>
          <p:nvPicPr>
            <p:cNvPr id="375" name="Picture 4" descr="Image result for fat molecule cartoon">
              <a:extLst>
                <a:ext uri="{FF2B5EF4-FFF2-40B4-BE49-F238E27FC236}">
                  <a16:creationId xmlns:a16="http://schemas.microsoft.com/office/drawing/2014/main" id="{B5E55129-9F57-0146-96FC-6F1CF81A333B}"/>
                </a:ext>
              </a:extLst>
            </p:cNvPr>
            <p:cNvPicPr>
              <a:picLocks noChangeAspect="1" noChangeArrowheads="1"/>
            </p:cNvPicPr>
            <p:nvPr/>
          </p:nvPicPr>
          <p:blipFill rotWithShape="1">
            <a:blip r:embed="rId34">
              <a:extLst>
                <a:ext uri="{28A0092B-C50C-407E-A947-70E740481C1C}">
                  <a14:useLocalDpi xmlns:a14="http://schemas.microsoft.com/office/drawing/2010/main"/>
                </a:ext>
              </a:extLst>
            </a:blip>
            <a:srcRect/>
            <a:stretch/>
          </p:blipFill>
          <p:spPr bwMode="auto">
            <a:xfrm rot="11717616">
              <a:off x="1540335" y="8258139"/>
              <a:ext cx="317519" cy="330208"/>
            </a:xfrm>
            <a:prstGeom prst="rect">
              <a:avLst/>
            </a:prstGeom>
            <a:noFill/>
            <a:extLst>
              <a:ext uri="{909E8E84-426E-40DD-AFC4-6F175D3DCCD1}">
                <a14:hiddenFill xmlns:a14="http://schemas.microsoft.com/office/drawing/2010/main">
                  <a:solidFill>
                    <a:srgbClr val="FFFFFF"/>
                  </a:solidFill>
                </a14:hiddenFill>
              </a:ext>
            </a:extLst>
          </p:spPr>
        </p:pic>
        <p:sp>
          <p:nvSpPr>
            <p:cNvPr id="376" name="TextBox 375">
              <a:extLst>
                <a:ext uri="{FF2B5EF4-FFF2-40B4-BE49-F238E27FC236}">
                  <a16:creationId xmlns:a16="http://schemas.microsoft.com/office/drawing/2014/main" id="{E83FF48A-41A2-FA48-9D13-A0EB0EEF6B8A}"/>
                </a:ext>
              </a:extLst>
            </p:cNvPr>
            <p:cNvSpPr txBox="1"/>
            <p:nvPr/>
          </p:nvSpPr>
          <p:spPr>
            <a:xfrm>
              <a:off x="1779026" y="8360050"/>
              <a:ext cx="407889" cy="368341"/>
            </a:xfrm>
            <a:prstGeom prst="rect">
              <a:avLst/>
            </a:prstGeom>
            <a:noFill/>
          </p:spPr>
          <p:txBody>
            <a:bodyPr wrap="square" rtlCol="0">
              <a:spAutoFit/>
            </a:bodyPr>
            <a:lstStyle/>
            <a:p>
              <a:r>
                <a:rPr lang="en-US" sz="3600" dirty="0">
                  <a:latin typeface="Bradley Hand ITC" panose="03070402050302030203" pitchFamily="66" charset="77"/>
                </a:rPr>
                <a:t>O</a:t>
              </a:r>
              <a:r>
                <a:rPr lang="en-US" sz="3600" baseline="-25000" dirty="0">
                  <a:latin typeface="Bradley Hand ITC" panose="03070402050302030203" pitchFamily="66" charset="77"/>
                </a:rPr>
                <a:t>2</a:t>
              </a:r>
              <a:endParaRPr lang="en-US" sz="3600" dirty="0">
                <a:latin typeface="Bradley Hand ITC" panose="03070402050302030203" pitchFamily="66" charset="77"/>
              </a:endParaRPr>
            </a:p>
          </p:txBody>
        </p:sp>
      </p:grpSp>
      <p:grpSp>
        <p:nvGrpSpPr>
          <p:cNvPr id="379" name="Group 378">
            <a:extLst>
              <a:ext uri="{FF2B5EF4-FFF2-40B4-BE49-F238E27FC236}">
                <a16:creationId xmlns:a16="http://schemas.microsoft.com/office/drawing/2014/main" id="{6C88E8C6-2920-6742-B991-593646719E85}"/>
              </a:ext>
            </a:extLst>
          </p:cNvPr>
          <p:cNvGrpSpPr/>
          <p:nvPr/>
        </p:nvGrpSpPr>
        <p:grpSpPr>
          <a:xfrm>
            <a:off x="29841600" y="16266309"/>
            <a:ext cx="2643764" cy="2546454"/>
            <a:chOff x="7382324" y="3085030"/>
            <a:chExt cx="1556056" cy="1435819"/>
          </a:xfrm>
        </p:grpSpPr>
        <p:pic>
          <p:nvPicPr>
            <p:cNvPr id="380" name="Picture 4" descr="Image result for fat molecule cartoon">
              <a:extLst>
                <a:ext uri="{FF2B5EF4-FFF2-40B4-BE49-F238E27FC236}">
                  <a16:creationId xmlns:a16="http://schemas.microsoft.com/office/drawing/2014/main" id="{DCFA2F31-4BEB-224B-B5D5-C0A4D8948048}"/>
                </a:ext>
              </a:extLst>
            </p:cNvPr>
            <p:cNvPicPr>
              <a:picLocks noChangeAspect="1" noChangeArrowheads="1"/>
            </p:cNvPicPr>
            <p:nvPr/>
          </p:nvPicPr>
          <p:blipFill rotWithShape="1">
            <a:blip r:embed="rId35">
              <a:extLst>
                <a:ext uri="{28A0092B-C50C-407E-A947-70E740481C1C}">
                  <a14:useLocalDpi xmlns:a14="http://schemas.microsoft.com/office/drawing/2010/main"/>
                </a:ext>
              </a:extLst>
            </a:blip>
            <a:srcRect/>
            <a:stretch/>
          </p:blipFill>
          <p:spPr bwMode="auto">
            <a:xfrm>
              <a:off x="7656202" y="3085030"/>
              <a:ext cx="615949" cy="596899"/>
            </a:xfrm>
            <a:prstGeom prst="rect">
              <a:avLst/>
            </a:prstGeom>
            <a:noFill/>
            <a:extLst>
              <a:ext uri="{909E8E84-426E-40DD-AFC4-6F175D3DCCD1}">
                <a14:hiddenFill xmlns:a14="http://schemas.microsoft.com/office/drawing/2010/main">
                  <a:solidFill>
                    <a:srgbClr val="FFFFFF"/>
                  </a:solidFill>
                </a14:hiddenFill>
              </a:ext>
            </a:extLst>
          </p:spPr>
        </p:pic>
        <p:pic>
          <p:nvPicPr>
            <p:cNvPr id="381" name="Picture 4" descr="Image result for fat molecule cartoon">
              <a:extLst>
                <a:ext uri="{FF2B5EF4-FFF2-40B4-BE49-F238E27FC236}">
                  <a16:creationId xmlns:a16="http://schemas.microsoft.com/office/drawing/2014/main" id="{FF98A76F-7175-7C48-A6A2-697425B7A2D0}"/>
                </a:ext>
              </a:extLst>
            </p:cNvPr>
            <p:cNvPicPr>
              <a:picLocks noChangeAspect="1" noChangeArrowheads="1"/>
            </p:cNvPicPr>
            <p:nvPr/>
          </p:nvPicPr>
          <p:blipFill rotWithShape="1">
            <a:blip r:embed="rId36">
              <a:extLst>
                <a:ext uri="{28A0092B-C50C-407E-A947-70E740481C1C}">
                  <a14:useLocalDpi xmlns:a14="http://schemas.microsoft.com/office/drawing/2010/main"/>
                </a:ext>
              </a:extLst>
            </a:blip>
            <a:srcRect/>
            <a:stretch/>
          </p:blipFill>
          <p:spPr bwMode="auto">
            <a:xfrm rot="5863573">
              <a:off x="8254148" y="3091718"/>
              <a:ext cx="326550" cy="450814"/>
            </a:xfrm>
            <a:prstGeom prst="rect">
              <a:avLst/>
            </a:prstGeom>
            <a:noFill/>
            <a:extLst>
              <a:ext uri="{909E8E84-426E-40DD-AFC4-6F175D3DCCD1}">
                <a14:hiddenFill xmlns:a14="http://schemas.microsoft.com/office/drawing/2010/main">
                  <a:solidFill>
                    <a:srgbClr val="FFFFFF"/>
                  </a:solidFill>
                </a14:hiddenFill>
              </a:ext>
            </a:extLst>
          </p:spPr>
        </p:pic>
        <p:sp>
          <p:nvSpPr>
            <p:cNvPr id="382" name="TextBox 381">
              <a:extLst>
                <a:ext uri="{FF2B5EF4-FFF2-40B4-BE49-F238E27FC236}">
                  <a16:creationId xmlns:a16="http://schemas.microsoft.com/office/drawing/2014/main" id="{B1D95D86-25EB-4D43-9403-EAA99FD164B5}"/>
                </a:ext>
              </a:extLst>
            </p:cNvPr>
            <p:cNvSpPr txBox="1"/>
            <p:nvPr/>
          </p:nvSpPr>
          <p:spPr>
            <a:xfrm>
              <a:off x="7382324" y="3739919"/>
              <a:ext cx="1556056" cy="780930"/>
            </a:xfrm>
            <a:prstGeom prst="rect">
              <a:avLst/>
            </a:prstGeom>
            <a:noFill/>
          </p:spPr>
          <p:txBody>
            <a:bodyPr wrap="square" rtlCol="0">
              <a:spAutoFit/>
            </a:bodyPr>
            <a:lstStyle/>
            <a:p>
              <a:pPr algn="ctr"/>
              <a:r>
                <a:rPr lang="en-US" sz="2800" dirty="0">
                  <a:latin typeface="Bradley Hand ITC" panose="03070402050302030203" pitchFamily="66" charset="77"/>
                </a:rPr>
                <a:t>Carbon Dioxide</a:t>
              </a:r>
            </a:p>
            <a:p>
              <a:pPr algn="ctr"/>
              <a:r>
                <a:rPr lang="en-US" sz="2800" dirty="0">
                  <a:latin typeface="Bradley Hand ITC" panose="03070402050302030203" pitchFamily="66" charset="77"/>
                </a:rPr>
                <a:t>produced </a:t>
              </a:r>
            </a:p>
            <a:p>
              <a:pPr algn="ctr"/>
              <a:r>
                <a:rPr lang="en-US" sz="2800" dirty="0">
                  <a:latin typeface="Bradley Hand ITC" panose="03070402050302030203" pitchFamily="66" charset="77"/>
                </a:rPr>
                <a:t>(VCO</a:t>
              </a:r>
              <a:r>
                <a:rPr lang="en-US" sz="2800" baseline="-25000" dirty="0">
                  <a:latin typeface="Bradley Hand ITC" panose="03070402050302030203" pitchFamily="66" charset="77"/>
                </a:rPr>
                <a:t>2</a:t>
              </a:r>
              <a:r>
                <a:rPr lang="en-US" sz="2800" dirty="0">
                  <a:latin typeface="Bradley Hand ITC" panose="03070402050302030203" pitchFamily="66" charset="77"/>
                </a:rPr>
                <a:t>)</a:t>
              </a:r>
              <a:endParaRPr lang="en-US" dirty="0">
                <a:latin typeface="Bradley Hand ITC" panose="03070402050302030203" pitchFamily="66" charset="77"/>
              </a:endParaRPr>
            </a:p>
          </p:txBody>
        </p:sp>
      </p:grpSp>
      <p:grpSp>
        <p:nvGrpSpPr>
          <p:cNvPr id="48" name="Group 47">
            <a:extLst>
              <a:ext uri="{FF2B5EF4-FFF2-40B4-BE49-F238E27FC236}">
                <a16:creationId xmlns:a16="http://schemas.microsoft.com/office/drawing/2014/main" id="{BBB8B7EB-ACAF-0A41-9C8D-7DB78CF2EFD0}"/>
              </a:ext>
            </a:extLst>
          </p:cNvPr>
          <p:cNvGrpSpPr/>
          <p:nvPr/>
        </p:nvGrpSpPr>
        <p:grpSpPr>
          <a:xfrm>
            <a:off x="30291899" y="12564654"/>
            <a:ext cx="2245237" cy="1844380"/>
            <a:chOff x="3458660" y="7171778"/>
            <a:chExt cx="1340099" cy="994370"/>
          </a:xfrm>
        </p:grpSpPr>
        <p:pic>
          <p:nvPicPr>
            <p:cNvPr id="383" name="Picture 4" descr="Image result for fat molecule cartoon">
              <a:extLst>
                <a:ext uri="{FF2B5EF4-FFF2-40B4-BE49-F238E27FC236}">
                  <a16:creationId xmlns:a16="http://schemas.microsoft.com/office/drawing/2014/main" id="{A083976A-F67F-D541-92F7-8CE5266B80FE}"/>
                </a:ext>
              </a:extLst>
            </p:cNvPr>
            <p:cNvPicPr>
              <a:picLocks noChangeAspect="1" noChangeArrowheads="1"/>
            </p:cNvPicPr>
            <p:nvPr/>
          </p:nvPicPr>
          <p:blipFill rotWithShape="1">
            <a:blip r:embed="rId37">
              <a:extLst>
                <a:ext uri="{28A0092B-C50C-407E-A947-70E740481C1C}">
                  <a14:useLocalDpi xmlns:a14="http://schemas.microsoft.com/office/drawing/2010/main"/>
                </a:ext>
              </a:extLst>
            </a:blip>
            <a:srcRect/>
            <a:stretch/>
          </p:blipFill>
          <p:spPr bwMode="auto">
            <a:xfrm rot="575141">
              <a:off x="3771281" y="7171778"/>
              <a:ext cx="328043" cy="335475"/>
            </a:xfrm>
            <a:prstGeom prst="rect">
              <a:avLst/>
            </a:prstGeom>
            <a:noFill/>
            <a:extLst>
              <a:ext uri="{909E8E84-426E-40DD-AFC4-6F175D3DCCD1}">
                <a14:hiddenFill xmlns:a14="http://schemas.microsoft.com/office/drawing/2010/main">
                  <a:solidFill>
                    <a:srgbClr val="FFFFFF"/>
                  </a:solidFill>
                </a14:hiddenFill>
              </a:ext>
            </a:extLst>
          </p:spPr>
        </p:pic>
        <p:pic>
          <p:nvPicPr>
            <p:cNvPr id="384" name="Picture 4" descr="Image result for fat molecule cartoon">
              <a:extLst>
                <a:ext uri="{FF2B5EF4-FFF2-40B4-BE49-F238E27FC236}">
                  <a16:creationId xmlns:a16="http://schemas.microsoft.com/office/drawing/2014/main" id="{3BB12D57-06E9-0D41-A050-DF8CCD6CD611}"/>
                </a:ext>
              </a:extLst>
            </p:cNvPr>
            <p:cNvPicPr>
              <a:picLocks noChangeAspect="1" noChangeArrowheads="1"/>
            </p:cNvPicPr>
            <p:nvPr/>
          </p:nvPicPr>
          <p:blipFill rotWithShape="1">
            <a:blip r:embed="rId38">
              <a:extLst>
                <a:ext uri="{28A0092B-C50C-407E-A947-70E740481C1C}">
                  <a14:useLocalDpi xmlns:a14="http://schemas.microsoft.com/office/drawing/2010/main"/>
                </a:ext>
              </a:extLst>
            </a:blip>
            <a:srcRect/>
            <a:stretch/>
          </p:blipFill>
          <p:spPr bwMode="auto">
            <a:xfrm rot="11717616">
              <a:off x="3458660" y="7411825"/>
              <a:ext cx="292975" cy="351960"/>
            </a:xfrm>
            <a:prstGeom prst="rect">
              <a:avLst/>
            </a:prstGeom>
            <a:noFill/>
            <a:extLst>
              <a:ext uri="{909E8E84-426E-40DD-AFC4-6F175D3DCCD1}">
                <a14:hiddenFill xmlns:a14="http://schemas.microsoft.com/office/drawing/2010/main">
                  <a:solidFill>
                    <a:srgbClr val="FFFFFF"/>
                  </a:solidFill>
                </a14:hiddenFill>
              </a:ext>
            </a:extLst>
          </p:spPr>
        </p:pic>
        <p:sp>
          <p:nvSpPr>
            <p:cNvPr id="385" name="TextBox 384">
              <a:extLst>
                <a:ext uri="{FF2B5EF4-FFF2-40B4-BE49-F238E27FC236}">
                  <a16:creationId xmlns:a16="http://schemas.microsoft.com/office/drawing/2014/main" id="{ACDFFFFF-5E78-614E-88FF-D170A4E98238}"/>
                </a:ext>
              </a:extLst>
            </p:cNvPr>
            <p:cNvSpPr txBox="1"/>
            <p:nvPr/>
          </p:nvSpPr>
          <p:spPr>
            <a:xfrm>
              <a:off x="3786085" y="7470568"/>
              <a:ext cx="1012674" cy="695580"/>
            </a:xfrm>
            <a:prstGeom prst="rect">
              <a:avLst/>
            </a:prstGeom>
            <a:noFill/>
          </p:spPr>
          <p:txBody>
            <a:bodyPr wrap="square" rtlCol="0">
              <a:spAutoFit/>
            </a:bodyPr>
            <a:lstStyle/>
            <a:p>
              <a:pPr algn="ctr"/>
              <a:r>
                <a:rPr lang="en-US" sz="2800" dirty="0">
                  <a:latin typeface="Bradley Hand ITC" panose="03070402050302030203" pitchFamily="66" charset="77"/>
                </a:rPr>
                <a:t>Oxygen consumed(VO</a:t>
              </a:r>
              <a:r>
                <a:rPr lang="en-US" sz="2800" baseline="-25000" dirty="0">
                  <a:latin typeface="Bradley Hand ITC" panose="03070402050302030203" pitchFamily="66" charset="77"/>
                </a:rPr>
                <a:t>2 </a:t>
              </a:r>
              <a:r>
                <a:rPr lang="en-US" sz="2800" dirty="0">
                  <a:latin typeface="Bradley Hand ITC" panose="03070402050302030203" pitchFamily="66" charset="77"/>
                </a:rPr>
                <a:t>)</a:t>
              </a:r>
            </a:p>
          </p:txBody>
        </p:sp>
      </p:grpSp>
      <p:grpSp>
        <p:nvGrpSpPr>
          <p:cNvPr id="386" name="Group 385">
            <a:extLst>
              <a:ext uri="{FF2B5EF4-FFF2-40B4-BE49-F238E27FC236}">
                <a16:creationId xmlns:a16="http://schemas.microsoft.com/office/drawing/2014/main" id="{A083FD0D-48C8-CC45-9DCB-13050F8B3AD1}"/>
              </a:ext>
            </a:extLst>
          </p:cNvPr>
          <p:cNvGrpSpPr/>
          <p:nvPr/>
        </p:nvGrpSpPr>
        <p:grpSpPr>
          <a:xfrm>
            <a:off x="29999543" y="14334195"/>
            <a:ext cx="1895602" cy="1377687"/>
            <a:chOff x="9265507" y="3776602"/>
            <a:chExt cx="1130937" cy="790776"/>
          </a:xfrm>
        </p:grpSpPr>
        <p:pic>
          <p:nvPicPr>
            <p:cNvPr id="387" name="Picture 4" descr="Image result for fat molecule cartoon">
              <a:extLst>
                <a:ext uri="{FF2B5EF4-FFF2-40B4-BE49-F238E27FC236}">
                  <a16:creationId xmlns:a16="http://schemas.microsoft.com/office/drawing/2014/main" id="{27638B24-323B-1844-9D18-C5E749B920BF}"/>
                </a:ext>
              </a:extLst>
            </p:cNvPr>
            <p:cNvPicPr>
              <a:picLocks noChangeAspect="1" noChangeArrowheads="1"/>
            </p:cNvPicPr>
            <p:nvPr/>
          </p:nvPicPr>
          <p:blipFill rotWithShape="1">
            <a:blip r:embed="rId31">
              <a:extLst>
                <a:ext uri="{28A0092B-C50C-407E-A947-70E740481C1C}">
                  <a14:useLocalDpi xmlns:a14="http://schemas.microsoft.com/office/drawing/2010/main"/>
                </a:ext>
              </a:extLst>
            </a:blip>
            <a:srcRect/>
            <a:stretch/>
          </p:blipFill>
          <p:spPr bwMode="auto">
            <a:xfrm rot="2839408">
              <a:off x="9511205" y="3707001"/>
              <a:ext cx="363718" cy="502920"/>
            </a:xfrm>
            <a:prstGeom prst="rect">
              <a:avLst/>
            </a:prstGeom>
            <a:noFill/>
            <a:extLst>
              <a:ext uri="{909E8E84-426E-40DD-AFC4-6F175D3DCCD1}">
                <a14:hiddenFill xmlns:a14="http://schemas.microsoft.com/office/drawing/2010/main">
                  <a:solidFill>
                    <a:srgbClr val="FFFFFF"/>
                  </a:solidFill>
                </a14:hiddenFill>
              </a:ext>
            </a:extLst>
          </p:spPr>
        </p:pic>
        <p:pic>
          <p:nvPicPr>
            <p:cNvPr id="388" name="Picture 4" descr="Image result for fat molecule cartoon">
              <a:extLst>
                <a:ext uri="{FF2B5EF4-FFF2-40B4-BE49-F238E27FC236}">
                  <a16:creationId xmlns:a16="http://schemas.microsoft.com/office/drawing/2014/main" id="{ED5FF7DE-7339-1D49-93C0-485E45DBD243}"/>
                </a:ext>
              </a:extLst>
            </p:cNvPr>
            <p:cNvPicPr>
              <a:picLocks noChangeAspect="1" noChangeArrowheads="1"/>
            </p:cNvPicPr>
            <p:nvPr/>
          </p:nvPicPr>
          <p:blipFill rotWithShape="1">
            <a:blip r:embed="rId32">
              <a:extLst>
                <a:ext uri="{28A0092B-C50C-407E-A947-70E740481C1C}">
                  <a14:useLocalDpi xmlns:a14="http://schemas.microsoft.com/office/drawing/2010/main"/>
                </a:ext>
              </a:extLst>
            </a:blip>
            <a:srcRect/>
            <a:stretch/>
          </p:blipFill>
          <p:spPr bwMode="auto">
            <a:xfrm rot="10295634">
              <a:off x="9795916" y="3863388"/>
              <a:ext cx="425827" cy="343210"/>
            </a:xfrm>
            <a:prstGeom prst="rect">
              <a:avLst/>
            </a:prstGeom>
            <a:noFill/>
            <a:extLst>
              <a:ext uri="{909E8E84-426E-40DD-AFC4-6F175D3DCCD1}">
                <a14:hiddenFill xmlns:a14="http://schemas.microsoft.com/office/drawing/2010/main">
                  <a:solidFill>
                    <a:srgbClr val="FFFFFF"/>
                  </a:solidFill>
                </a14:hiddenFill>
              </a:ext>
            </a:extLst>
          </p:spPr>
        </p:pic>
        <p:sp>
          <p:nvSpPr>
            <p:cNvPr id="389" name="TextBox 388">
              <a:extLst>
                <a:ext uri="{FF2B5EF4-FFF2-40B4-BE49-F238E27FC236}">
                  <a16:creationId xmlns:a16="http://schemas.microsoft.com/office/drawing/2014/main" id="{99D2B443-0253-B24B-81F5-5BF9B9378A2C}"/>
                </a:ext>
              </a:extLst>
            </p:cNvPr>
            <p:cNvSpPr txBox="1"/>
            <p:nvPr/>
          </p:nvSpPr>
          <p:spPr>
            <a:xfrm>
              <a:off x="9265507" y="4168069"/>
              <a:ext cx="1130937" cy="399309"/>
            </a:xfrm>
            <a:prstGeom prst="rect">
              <a:avLst/>
            </a:prstGeom>
            <a:noFill/>
          </p:spPr>
          <p:txBody>
            <a:bodyPr wrap="square" rtlCol="0">
              <a:spAutoFit/>
            </a:bodyPr>
            <a:lstStyle/>
            <a:p>
              <a:pPr algn="ctr"/>
              <a:r>
                <a:rPr lang="en-US" sz="2800" dirty="0">
                  <a:latin typeface="Bradley Hand ITC" panose="03070402050302030203" pitchFamily="66" charset="77"/>
                </a:rPr>
                <a:t>Water loss</a:t>
              </a:r>
            </a:p>
            <a:p>
              <a:pPr algn="ctr"/>
              <a:r>
                <a:rPr lang="en-US" sz="2800" dirty="0">
                  <a:latin typeface="Bradley Hand ITC" panose="03070402050302030203" pitchFamily="66" charset="77"/>
                </a:rPr>
                <a:t>mgH</a:t>
              </a:r>
              <a:r>
                <a:rPr lang="en-US" sz="2800" baseline="-25000" dirty="0">
                  <a:latin typeface="Bradley Hand ITC" panose="03070402050302030203" pitchFamily="66" charset="77"/>
                </a:rPr>
                <a:t>2</a:t>
              </a:r>
              <a:r>
                <a:rPr lang="en-US" sz="2800" dirty="0">
                  <a:latin typeface="Bradley Hand ITC" panose="03070402050302030203" pitchFamily="66" charset="77"/>
                </a:rPr>
                <a:t>O</a:t>
              </a:r>
            </a:p>
          </p:txBody>
        </p:sp>
      </p:grpSp>
      <p:sp>
        <p:nvSpPr>
          <p:cNvPr id="390" name="TextBox 389">
            <a:extLst>
              <a:ext uri="{FF2B5EF4-FFF2-40B4-BE49-F238E27FC236}">
                <a16:creationId xmlns:a16="http://schemas.microsoft.com/office/drawing/2014/main" id="{FE072854-09A5-DF41-9ADA-1EDEE2E4CA62}"/>
              </a:ext>
            </a:extLst>
          </p:cNvPr>
          <p:cNvSpPr txBox="1"/>
          <p:nvPr/>
        </p:nvSpPr>
        <p:spPr>
          <a:xfrm>
            <a:off x="10595069" y="1679028"/>
            <a:ext cx="13927724" cy="1446550"/>
          </a:xfrm>
          <a:prstGeom prst="rect">
            <a:avLst/>
          </a:prstGeom>
          <a:noFill/>
        </p:spPr>
        <p:txBody>
          <a:bodyPr wrap="none" rtlCol="0">
            <a:spAutoFit/>
          </a:bodyPr>
          <a:lstStyle/>
          <a:p>
            <a:pPr algn="ctr"/>
            <a:r>
              <a:rPr lang="en-US" sz="4400" dirty="0"/>
              <a:t>Danielle Blumstein and Matthew </a:t>
            </a:r>
            <a:r>
              <a:rPr lang="en-US" sz="4400" dirty="0" err="1"/>
              <a:t>MacManes</a:t>
            </a:r>
            <a:endParaRPr lang="en-US" sz="4400" dirty="0"/>
          </a:p>
          <a:p>
            <a:pPr algn="ctr"/>
            <a:r>
              <a:rPr lang="en-US" sz="4400" dirty="0"/>
              <a:t>Department of Molecular, Cellular, and Biomedical Sciences </a:t>
            </a:r>
          </a:p>
        </p:txBody>
      </p:sp>
      <p:pic>
        <p:nvPicPr>
          <p:cNvPr id="51" name="Picture 50" descr="Qr code&#10;&#10;Description automatically generated">
            <a:extLst>
              <a:ext uri="{FF2B5EF4-FFF2-40B4-BE49-F238E27FC236}">
                <a16:creationId xmlns:a16="http://schemas.microsoft.com/office/drawing/2014/main" id="{7B201DA3-EE5A-F146-8B38-0D3020C926C5}"/>
              </a:ext>
            </a:extLst>
          </p:cNvPr>
          <p:cNvPicPr>
            <a:picLocks noChangeAspect="1"/>
          </p:cNvPicPr>
          <p:nvPr/>
        </p:nvPicPr>
        <p:blipFill rotWithShape="1">
          <a:blip r:embed="rId39">
            <a:extLst>
              <a:ext uri="{28A0092B-C50C-407E-A947-70E740481C1C}">
                <a14:useLocalDpi xmlns:a14="http://schemas.microsoft.com/office/drawing/2010/main"/>
              </a:ext>
            </a:extLst>
          </a:blip>
          <a:srcRect t="7995" b="6244"/>
          <a:stretch/>
        </p:blipFill>
        <p:spPr>
          <a:xfrm>
            <a:off x="30529478" y="281109"/>
            <a:ext cx="2395711" cy="2054594"/>
          </a:xfrm>
          <a:prstGeom prst="rect">
            <a:avLst/>
          </a:prstGeom>
        </p:spPr>
      </p:pic>
      <p:pic>
        <p:nvPicPr>
          <p:cNvPr id="396" name="Graphic 395" descr="Rat outline">
            <a:extLst>
              <a:ext uri="{FF2B5EF4-FFF2-40B4-BE49-F238E27FC236}">
                <a16:creationId xmlns:a16="http://schemas.microsoft.com/office/drawing/2014/main" id="{1F522BAB-8666-0D43-8949-BFCD7AFF8E2C}"/>
              </a:ext>
            </a:extLst>
          </p:cNvPr>
          <p:cNvPicPr>
            <a:picLocks noChangeAspect="1"/>
          </p:cNvPicPr>
          <p:nvPr/>
        </p:nvPicPr>
        <p:blipFill>
          <a:blip r:embed="rId40">
            <a:extLst>
              <a:ext uri="{96DAC541-7B7A-43D3-8B79-37D633B846F1}">
                <asvg:svgBlip xmlns:asvg="http://schemas.microsoft.com/office/drawing/2016/SVG/main" r:embed="rId41"/>
              </a:ext>
            </a:extLst>
          </a:blip>
          <a:stretch>
            <a:fillRect/>
          </a:stretch>
        </p:blipFill>
        <p:spPr>
          <a:xfrm>
            <a:off x="19775011" y="29866285"/>
            <a:ext cx="2556298" cy="2556298"/>
          </a:xfrm>
          <a:prstGeom prst="rect">
            <a:avLst/>
          </a:prstGeom>
        </p:spPr>
      </p:pic>
      <p:sp>
        <p:nvSpPr>
          <p:cNvPr id="322" name="Content Placeholder 2">
            <a:extLst>
              <a:ext uri="{FF2B5EF4-FFF2-40B4-BE49-F238E27FC236}">
                <a16:creationId xmlns:a16="http://schemas.microsoft.com/office/drawing/2014/main" id="{E4CAE5FD-B3DB-4D44-88AB-5ED9B71C39DB}"/>
              </a:ext>
            </a:extLst>
          </p:cNvPr>
          <p:cNvSpPr txBox="1">
            <a:spLocks/>
          </p:cNvSpPr>
          <p:nvPr/>
        </p:nvSpPr>
        <p:spPr>
          <a:xfrm>
            <a:off x="6898231" y="33961567"/>
            <a:ext cx="19190334" cy="9569414"/>
          </a:xfrm>
          <a:prstGeom prst="rect">
            <a:avLst/>
          </a:prstGeom>
          <a:noFill/>
          <a:ln>
            <a:noFill/>
          </a:ln>
        </p:spPr>
        <p:txBody>
          <a:bodyPr vert="horz" lIns="91440" tIns="45720" rIns="91440" bIns="45720" rtlCol="0">
            <a:noAutofit/>
          </a:bodyPr>
          <a:lstStyle>
            <a:lvl1pPr marL="0" indent="0" algn="ctr" defTabSz="2194560" rtl="0" eaLnBrk="1" latinLnBrk="0" hangingPunct="1">
              <a:lnSpc>
                <a:spcPct val="90000"/>
              </a:lnSpc>
              <a:spcBef>
                <a:spcPts val="2400"/>
              </a:spcBef>
              <a:buFont typeface="Arial" panose="020B0604020202020204" pitchFamily="34" charset="0"/>
              <a:buNone/>
              <a:defRPr sz="5760" kern="1200">
                <a:solidFill>
                  <a:schemeClr val="tx1"/>
                </a:solidFill>
                <a:latin typeface="+mn-lt"/>
                <a:ea typeface="+mn-ea"/>
                <a:cs typeface="+mn-cs"/>
              </a:defRPr>
            </a:lvl1pPr>
            <a:lvl2pPr marL="1097280" indent="0" algn="ctr" defTabSz="2194560" rtl="0" eaLnBrk="1" latinLnBrk="0" hangingPunct="1">
              <a:lnSpc>
                <a:spcPct val="90000"/>
              </a:lnSpc>
              <a:spcBef>
                <a:spcPts val="1200"/>
              </a:spcBef>
              <a:buFont typeface="Arial" panose="020B0604020202020204" pitchFamily="34" charset="0"/>
              <a:buNone/>
              <a:defRPr sz="4800" kern="1200">
                <a:solidFill>
                  <a:schemeClr val="tx1"/>
                </a:solidFill>
                <a:latin typeface="+mn-lt"/>
                <a:ea typeface="+mn-ea"/>
                <a:cs typeface="+mn-cs"/>
              </a:defRPr>
            </a:lvl2pPr>
            <a:lvl3pPr marL="2194560" indent="0" algn="ctr" defTabSz="2194560" rtl="0" eaLnBrk="1" latinLnBrk="0" hangingPunct="1">
              <a:lnSpc>
                <a:spcPct val="90000"/>
              </a:lnSpc>
              <a:spcBef>
                <a:spcPts val="1200"/>
              </a:spcBef>
              <a:buFont typeface="Arial" panose="020B0604020202020204" pitchFamily="34" charset="0"/>
              <a:buNone/>
              <a:defRPr sz="4320" kern="1200">
                <a:solidFill>
                  <a:schemeClr val="tx1"/>
                </a:solidFill>
                <a:latin typeface="+mn-lt"/>
                <a:ea typeface="+mn-ea"/>
                <a:cs typeface="+mn-cs"/>
              </a:defRPr>
            </a:lvl3pPr>
            <a:lvl4pPr marL="329184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4pPr>
            <a:lvl5pPr marL="438912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5pPr>
            <a:lvl6pPr marL="548640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6pPr>
            <a:lvl7pPr marL="658368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7pPr>
            <a:lvl8pPr marL="768096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8pPr>
            <a:lvl9pPr marL="877824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9pPr>
          </a:lstStyle>
          <a:p>
            <a:pPr>
              <a:lnSpc>
                <a:spcPct val="100000"/>
              </a:lnSpc>
              <a:spcBef>
                <a:spcPts val="0"/>
              </a:spcBef>
            </a:pPr>
            <a:r>
              <a:rPr lang="en-US" sz="4800" b="1" dirty="0"/>
              <a:t>Metabolic rate</a:t>
            </a:r>
          </a:p>
          <a:p>
            <a:pPr marL="0" lvl="1">
              <a:lnSpc>
                <a:spcPct val="100000"/>
              </a:lnSpc>
              <a:spcBef>
                <a:spcPts val="0"/>
              </a:spcBef>
            </a:pPr>
            <a:r>
              <a:rPr lang="en-US" sz="4000" dirty="0"/>
              <a:t>Metabolic rate decreased during the dark phases.</a:t>
            </a:r>
          </a:p>
          <a:p>
            <a:pPr marL="0" lvl="1">
              <a:lnSpc>
                <a:spcPct val="100000"/>
              </a:lnSpc>
              <a:spcBef>
                <a:spcPts val="0"/>
              </a:spcBef>
            </a:pPr>
            <a:r>
              <a:rPr lang="en-US" sz="4000" dirty="0"/>
              <a:t>A lower metabolic rate without water leads to less heat production.</a:t>
            </a:r>
          </a:p>
          <a:p>
            <a:pPr>
              <a:lnSpc>
                <a:spcPct val="100000"/>
              </a:lnSpc>
              <a:spcBef>
                <a:spcPts val="0"/>
              </a:spcBef>
            </a:pPr>
            <a:r>
              <a:rPr lang="en-US" sz="4800" b="1" dirty="0"/>
              <a:t>Rate of water loss</a:t>
            </a:r>
          </a:p>
          <a:p>
            <a:pPr marL="0" lvl="1">
              <a:lnSpc>
                <a:spcPct val="100000"/>
              </a:lnSpc>
              <a:spcBef>
                <a:spcPts val="0"/>
              </a:spcBef>
            </a:pPr>
            <a:r>
              <a:rPr lang="en-US" sz="4000" dirty="0"/>
              <a:t>Rate of water loss decreases.</a:t>
            </a:r>
          </a:p>
          <a:p>
            <a:pPr marL="0" lvl="1">
              <a:lnSpc>
                <a:spcPct val="100000"/>
              </a:lnSpc>
              <a:spcBef>
                <a:spcPts val="0"/>
              </a:spcBef>
            </a:pPr>
            <a:r>
              <a:rPr lang="en-US" sz="4000" dirty="0"/>
              <a:t>Water could be decreasing because there is no water to be lost.</a:t>
            </a:r>
          </a:p>
          <a:p>
            <a:pPr marL="0" lvl="1">
              <a:lnSpc>
                <a:spcPct val="100000"/>
              </a:lnSpc>
              <a:spcBef>
                <a:spcPts val="0"/>
              </a:spcBef>
            </a:pPr>
            <a:r>
              <a:rPr lang="en-US" sz="4000" dirty="0"/>
              <a:t>Reduced metabolism would lead to reduced water lost through respiration.</a:t>
            </a:r>
          </a:p>
          <a:p>
            <a:pPr marL="0" lvl="1">
              <a:lnSpc>
                <a:spcPct val="100000"/>
              </a:lnSpc>
              <a:spcBef>
                <a:spcPts val="0"/>
              </a:spcBef>
            </a:pPr>
            <a:r>
              <a:rPr lang="en-US" sz="4000" dirty="0"/>
              <a:t>Mice are not using evaporative water to dissipate heat.</a:t>
            </a:r>
          </a:p>
          <a:p>
            <a:pPr>
              <a:lnSpc>
                <a:spcPct val="100000"/>
              </a:lnSpc>
              <a:spcBef>
                <a:spcPts val="0"/>
              </a:spcBef>
            </a:pPr>
            <a:r>
              <a:rPr lang="en-US" sz="4800" b="1" dirty="0"/>
              <a:t>Weight loss</a:t>
            </a:r>
            <a:endParaRPr lang="en-US" sz="4800" dirty="0"/>
          </a:p>
          <a:p>
            <a:pPr marL="0" lvl="1">
              <a:lnSpc>
                <a:spcPct val="100000"/>
              </a:lnSpc>
              <a:spcBef>
                <a:spcPts val="0"/>
              </a:spcBef>
            </a:pPr>
            <a:r>
              <a:rPr lang="en-US" sz="4000" dirty="0"/>
              <a:t>Body weight decreases.</a:t>
            </a:r>
          </a:p>
          <a:p>
            <a:pPr marL="0" lvl="1">
              <a:lnSpc>
                <a:spcPct val="100000"/>
              </a:lnSpc>
              <a:spcBef>
                <a:spcPts val="0"/>
              </a:spcBef>
            </a:pPr>
            <a:r>
              <a:rPr lang="en-US" sz="4000" dirty="0"/>
              <a:t>Mice are experiencing dehydration-related weight loss. </a:t>
            </a:r>
          </a:p>
          <a:p>
            <a:pPr>
              <a:lnSpc>
                <a:spcPct val="100000"/>
              </a:lnSpc>
              <a:spcBef>
                <a:spcPts val="0"/>
              </a:spcBef>
            </a:pPr>
            <a:r>
              <a:rPr lang="en-US" sz="4800" b="1" dirty="0"/>
              <a:t>Body temperature </a:t>
            </a:r>
          </a:p>
          <a:p>
            <a:pPr lvl="0">
              <a:lnSpc>
                <a:spcPct val="100000"/>
              </a:lnSpc>
              <a:spcBef>
                <a:spcPts val="0"/>
              </a:spcBef>
            </a:pPr>
            <a:r>
              <a:rPr lang="en-US" sz="4000" dirty="0"/>
              <a:t>♀: Daily torpor increases fitness as reproduction is primarily limited by access to resources.</a:t>
            </a:r>
          </a:p>
          <a:p>
            <a:pPr>
              <a:lnSpc>
                <a:spcPct val="100000"/>
              </a:lnSpc>
              <a:spcBef>
                <a:spcPts val="0"/>
              </a:spcBef>
            </a:pPr>
            <a:r>
              <a:rPr lang="en-US" sz="4000" dirty="0"/>
              <a:t>♂: Maintained body temperature increases fitness as reproduction is competition based.</a:t>
            </a:r>
            <a:endParaRPr lang="en-US" sz="4800" b="1" dirty="0"/>
          </a:p>
        </p:txBody>
      </p:sp>
      <p:sp>
        <p:nvSpPr>
          <p:cNvPr id="52" name="Rectangle 51">
            <a:extLst>
              <a:ext uri="{FF2B5EF4-FFF2-40B4-BE49-F238E27FC236}">
                <a16:creationId xmlns:a16="http://schemas.microsoft.com/office/drawing/2014/main" id="{D8B15453-2CAD-A747-91C5-97F7788E3A2F}"/>
              </a:ext>
            </a:extLst>
          </p:cNvPr>
          <p:cNvSpPr/>
          <p:nvPr/>
        </p:nvSpPr>
        <p:spPr>
          <a:xfrm>
            <a:off x="21275644" y="16862599"/>
            <a:ext cx="7062767" cy="1107996"/>
          </a:xfrm>
          <a:prstGeom prst="rect">
            <a:avLst/>
          </a:prstGeom>
        </p:spPr>
        <p:txBody>
          <a:bodyPr wrap="none">
            <a:spAutoFit/>
          </a:bodyPr>
          <a:lstStyle/>
          <a:p>
            <a:r>
              <a:rPr lang="en-US" sz="6600" dirty="0"/>
              <a:t>Indirect Calorimetry</a:t>
            </a:r>
          </a:p>
        </p:txBody>
      </p:sp>
      <p:sp>
        <p:nvSpPr>
          <p:cNvPr id="422" name="Rectangle 421">
            <a:extLst>
              <a:ext uri="{FF2B5EF4-FFF2-40B4-BE49-F238E27FC236}">
                <a16:creationId xmlns:a16="http://schemas.microsoft.com/office/drawing/2014/main" id="{9188C188-6FA5-AC4F-A479-3FFBAC50A77A}"/>
              </a:ext>
            </a:extLst>
          </p:cNvPr>
          <p:cNvSpPr/>
          <p:nvPr/>
        </p:nvSpPr>
        <p:spPr>
          <a:xfrm rot="6462075">
            <a:off x="16612403" y="14777962"/>
            <a:ext cx="67318" cy="3571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3" name="Rectangle 422">
            <a:extLst>
              <a:ext uri="{FF2B5EF4-FFF2-40B4-BE49-F238E27FC236}">
                <a16:creationId xmlns:a16="http://schemas.microsoft.com/office/drawing/2014/main" id="{3098E469-A82A-AC48-B854-79881129129D}"/>
              </a:ext>
            </a:extLst>
          </p:cNvPr>
          <p:cNvSpPr/>
          <p:nvPr/>
        </p:nvSpPr>
        <p:spPr>
          <a:xfrm rot="20407878">
            <a:off x="30329731" y="17001981"/>
            <a:ext cx="400497" cy="5100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Rectangle 423">
            <a:extLst>
              <a:ext uri="{FF2B5EF4-FFF2-40B4-BE49-F238E27FC236}">
                <a16:creationId xmlns:a16="http://schemas.microsoft.com/office/drawing/2014/main" id="{7E5D0AB5-8813-764D-A3B5-17C749C628FC}"/>
              </a:ext>
            </a:extLst>
          </p:cNvPr>
          <p:cNvSpPr/>
          <p:nvPr/>
        </p:nvSpPr>
        <p:spPr>
          <a:xfrm rot="20407878">
            <a:off x="31045252" y="16411769"/>
            <a:ext cx="306908" cy="467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Rectangle 424">
            <a:extLst>
              <a:ext uri="{FF2B5EF4-FFF2-40B4-BE49-F238E27FC236}">
                <a16:creationId xmlns:a16="http://schemas.microsoft.com/office/drawing/2014/main" id="{E3955F91-3D2A-744D-9D97-D484D4C4DAF3}"/>
              </a:ext>
            </a:extLst>
          </p:cNvPr>
          <p:cNvSpPr/>
          <p:nvPr/>
        </p:nvSpPr>
        <p:spPr>
          <a:xfrm rot="17112903">
            <a:off x="30446514" y="14789363"/>
            <a:ext cx="66560" cy="467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1F13FD22-77F4-FA45-8692-82A2CB2F28C8}"/>
              </a:ext>
            </a:extLst>
          </p:cNvPr>
          <p:cNvGrpSpPr/>
          <p:nvPr/>
        </p:nvGrpSpPr>
        <p:grpSpPr>
          <a:xfrm>
            <a:off x="16065133" y="15769445"/>
            <a:ext cx="1025797" cy="3311277"/>
            <a:chOff x="15796825" y="16056551"/>
            <a:chExt cx="1156388" cy="3495677"/>
          </a:xfrm>
        </p:grpSpPr>
        <p:pic>
          <p:nvPicPr>
            <p:cNvPr id="377" name="Picture 4" descr="Image result for fat molecule cartoon">
              <a:extLst>
                <a:ext uri="{FF2B5EF4-FFF2-40B4-BE49-F238E27FC236}">
                  <a16:creationId xmlns:a16="http://schemas.microsoft.com/office/drawing/2014/main" id="{64F350F3-C1FB-264E-8E13-96F79AC9FFFA}"/>
                </a:ext>
              </a:extLst>
            </p:cNvPr>
            <p:cNvPicPr>
              <a:picLocks noChangeAspect="1" noChangeArrowheads="1"/>
            </p:cNvPicPr>
            <p:nvPr/>
          </p:nvPicPr>
          <p:blipFill rotWithShape="1">
            <a:blip r:embed="rId42">
              <a:extLst>
                <a:ext uri="{28A0092B-C50C-407E-A947-70E740481C1C}">
                  <a14:useLocalDpi xmlns:a14="http://schemas.microsoft.com/office/drawing/2010/main"/>
                </a:ext>
              </a:extLst>
            </a:blip>
            <a:srcRect/>
            <a:stretch/>
          </p:blipFill>
          <p:spPr bwMode="auto">
            <a:xfrm>
              <a:off x="15884860" y="16056551"/>
              <a:ext cx="1068353" cy="3495677"/>
            </a:xfrm>
            <a:prstGeom prst="rect">
              <a:avLst/>
            </a:prstGeom>
            <a:noFill/>
            <a:extLst>
              <a:ext uri="{909E8E84-426E-40DD-AFC4-6F175D3DCCD1}">
                <a14:hiddenFill xmlns:a14="http://schemas.microsoft.com/office/drawing/2010/main">
                  <a:solidFill>
                    <a:srgbClr val="FFFFFF"/>
                  </a:solidFill>
                </a14:hiddenFill>
              </a:ext>
            </a:extLst>
          </p:spPr>
        </p:pic>
        <p:sp>
          <p:nvSpPr>
            <p:cNvPr id="411" name="Rectangle 410">
              <a:extLst>
                <a:ext uri="{FF2B5EF4-FFF2-40B4-BE49-F238E27FC236}">
                  <a16:creationId xmlns:a16="http://schemas.microsoft.com/office/drawing/2014/main" id="{C407E94C-B49E-AA45-87E3-BDCFDFAA012D}"/>
                </a:ext>
              </a:extLst>
            </p:cNvPr>
            <p:cNvSpPr/>
            <p:nvPr/>
          </p:nvSpPr>
          <p:spPr>
            <a:xfrm>
              <a:off x="15878714" y="16744670"/>
              <a:ext cx="238807" cy="4845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Rectangle 411">
              <a:extLst>
                <a:ext uri="{FF2B5EF4-FFF2-40B4-BE49-F238E27FC236}">
                  <a16:creationId xmlns:a16="http://schemas.microsoft.com/office/drawing/2014/main" id="{B8D638DC-7F42-B848-93FA-3AC0F63527EF}"/>
                </a:ext>
              </a:extLst>
            </p:cNvPr>
            <p:cNvSpPr/>
            <p:nvPr/>
          </p:nvSpPr>
          <p:spPr>
            <a:xfrm>
              <a:off x="15796825" y="18375846"/>
              <a:ext cx="238808" cy="4845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47" name="Content Placeholder 4">
            <a:extLst>
              <a:ext uri="{FF2B5EF4-FFF2-40B4-BE49-F238E27FC236}">
                <a16:creationId xmlns:a16="http://schemas.microsoft.com/office/drawing/2014/main" id="{D44DA78A-83A0-5A43-A608-0121DD1590EA}"/>
              </a:ext>
            </a:extLst>
          </p:cNvPr>
          <p:cNvGraphicFramePr>
            <a:graphicFrameLocks/>
          </p:cNvGraphicFramePr>
          <p:nvPr>
            <p:extLst>
              <p:ext uri="{D42A27DB-BD31-4B8C-83A1-F6EECF244321}">
                <p14:modId xmlns:p14="http://schemas.microsoft.com/office/powerpoint/2010/main" val="1250377904"/>
              </p:ext>
            </p:extLst>
          </p:nvPr>
        </p:nvGraphicFramePr>
        <p:xfrm>
          <a:off x="459350" y="4684134"/>
          <a:ext cx="14778039" cy="7098765"/>
        </p:xfrm>
        <a:graphic>
          <a:graphicData uri="http://schemas.openxmlformats.org/drawingml/2006/diagram">
            <dgm:relIds xmlns:dgm="http://schemas.openxmlformats.org/drawingml/2006/diagram" xmlns:r="http://schemas.openxmlformats.org/officeDocument/2006/relationships" r:dm="rId43" r:lo="rId44" r:qs="rId45" r:cs="rId46"/>
          </a:graphicData>
        </a:graphic>
      </p:graphicFrame>
      <p:pic>
        <p:nvPicPr>
          <p:cNvPr id="448" name="Picture 447">
            <a:extLst>
              <a:ext uri="{FF2B5EF4-FFF2-40B4-BE49-F238E27FC236}">
                <a16:creationId xmlns:a16="http://schemas.microsoft.com/office/drawing/2014/main" id="{BC18E07D-AA00-D74F-893A-B8770A6E266E}"/>
              </a:ext>
            </a:extLst>
          </p:cNvPr>
          <p:cNvPicPr>
            <a:picLocks noChangeAspect="1"/>
          </p:cNvPicPr>
          <p:nvPr/>
        </p:nvPicPr>
        <p:blipFill rotWithShape="1">
          <a:blip r:embed="rId48">
            <a:extLst>
              <a:ext uri="{28A0092B-C50C-407E-A947-70E740481C1C}">
                <a14:useLocalDpi xmlns:a14="http://schemas.microsoft.com/office/drawing/2010/main"/>
              </a:ext>
            </a:extLst>
          </a:blip>
          <a:srcRect/>
          <a:stretch/>
        </p:blipFill>
        <p:spPr>
          <a:xfrm>
            <a:off x="23166255" y="13355001"/>
            <a:ext cx="3795898" cy="3266004"/>
          </a:xfrm>
          <a:prstGeom prst="rect">
            <a:avLst/>
          </a:prstGeom>
        </p:spPr>
      </p:pic>
      <p:sp>
        <p:nvSpPr>
          <p:cNvPr id="71" name="Rectangle 70">
            <a:extLst>
              <a:ext uri="{FF2B5EF4-FFF2-40B4-BE49-F238E27FC236}">
                <a16:creationId xmlns:a16="http://schemas.microsoft.com/office/drawing/2014/main" id="{558E2414-B793-0F48-8AE1-4FF2176A4AE5}"/>
              </a:ext>
            </a:extLst>
          </p:cNvPr>
          <p:cNvSpPr/>
          <p:nvPr/>
        </p:nvSpPr>
        <p:spPr>
          <a:xfrm>
            <a:off x="26885666" y="2360114"/>
            <a:ext cx="6041975" cy="707886"/>
          </a:xfrm>
          <a:prstGeom prst="rect">
            <a:avLst/>
          </a:prstGeom>
        </p:spPr>
        <p:txBody>
          <a:bodyPr wrap="none">
            <a:spAutoFit/>
          </a:bodyPr>
          <a:lstStyle/>
          <a:p>
            <a:r>
              <a:rPr lang="en-US" sz="4000" dirty="0"/>
              <a:t>📧</a:t>
            </a:r>
            <a:r>
              <a:rPr lang="en-US" sz="4000" dirty="0" err="1"/>
              <a:t>Dani.Blumstein@unh.edu</a:t>
            </a:r>
            <a:endParaRPr lang="en-US" sz="4000" dirty="0"/>
          </a:p>
        </p:txBody>
      </p:sp>
      <p:sp>
        <p:nvSpPr>
          <p:cNvPr id="298" name="TextBox 297">
            <a:extLst>
              <a:ext uri="{FF2B5EF4-FFF2-40B4-BE49-F238E27FC236}">
                <a16:creationId xmlns:a16="http://schemas.microsoft.com/office/drawing/2014/main" id="{4E14C2EE-406F-E144-A5ED-1221A9E67039}"/>
              </a:ext>
            </a:extLst>
          </p:cNvPr>
          <p:cNvSpPr txBox="1"/>
          <p:nvPr/>
        </p:nvSpPr>
        <p:spPr>
          <a:xfrm>
            <a:off x="4024752" y="26541489"/>
            <a:ext cx="8044222" cy="707886"/>
          </a:xfrm>
          <a:prstGeom prst="rect">
            <a:avLst/>
          </a:prstGeom>
          <a:solidFill>
            <a:schemeClr val="bg1"/>
          </a:solidFill>
        </p:spPr>
        <p:txBody>
          <a:bodyPr wrap="square" rtlCol="0">
            <a:spAutoFit/>
          </a:bodyPr>
          <a:lstStyle/>
          <a:p>
            <a:pPr algn="ctr"/>
            <a:r>
              <a:rPr lang="en-US" sz="4000" dirty="0"/>
              <a:t>Rate of water loss (mg/</a:t>
            </a:r>
            <a:r>
              <a:rPr lang="en-US" sz="4000" dirty="0" err="1"/>
              <a:t>hr</a:t>
            </a:r>
            <a:r>
              <a:rPr lang="en-US" sz="4000" dirty="0"/>
              <a:t>)</a:t>
            </a:r>
            <a:endParaRPr lang="en-US" sz="4000" baseline="30000" dirty="0"/>
          </a:p>
        </p:txBody>
      </p:sp>
      <p:sp>
        <p:nvSpPr>
          <p:cNvPr id="76" name="TextBox 75">
            <a:extLst>
              <a:ext uri="{FF2B5EF4-FFF2-40B4-BE49-F238E27FC236}">
                <a16:creationId xmlns:a16="http://schemas.microsoft.com/office/drawing/2014/main" id="{A0F7EC12-7D1A-B64C-B699-F43D0AE80B8E}"/>
              </a:ext>
            </a:extLst>
          </p:cNvPr>
          <p:cNvSpPr txBox="1"/>
          <p:nvPr/>
        </p:nvSpPr>
        <p:spPr>
          <a:xfrm>
            <a:off x="16552085" y="11195145"/>
            <a:ext cx="2013693" cy="1107996"/>
          </a:xfrm>
          <a:prstGeom prst="rect">
            <a:avLst/>
          </a:prstGeom>
          <a:noFill/>
        </p:spPr>
        <p:txBody>
          <a:bodyPr wrap="none" rtlCol="0">
            <a:spAutoFit/>
          </a:bodyPr>
          <a:lstStyle/>
          <a:p>
            <a:r>
              <a:rPr lang="en-US" sz="6600" dirty="0"/>
              <a:t>Input</a:t>
            </a:r>
          </a:p>
        </p:txBody>
      </p:sp>
      <p:sp>
        <p:nvSpPr>
          <p:cNvPr id="450" name="TextBox 449">
            <a:extLst>
              <a:ext uri="{FF2B5EF4-FFF2-40B4-BE49-F238E27FC236}">
                <a16:creationId xmlns:a16="http://schemas.microsoft.com/office/drawing/2014/main" id="{AC01074F-E03D-2343-AA1F-7DA284046A9B}"/>
              </a:ext>
            </a:extLst>
          </p:cNvPr>
          <p:cNvSpPr txBox="1"/>
          <p:nvPr/>
        </p:nvSpPr>
        <p:spPr>
          <a:xfrm>
            <a:off x="29780495" y="11195145"/>
            <a:ext cx="2645276" cy="1107996"/>
          </a:xfrm>
          <a:prstGeom prst="rect">
            <a:avLst/>
          </a:prstGeom>
          <a:noFill/>
        </p:spPr>
        <p:txBody>
          <a:bodyPr wrap="none" rtlCol="0">
            <a:spAutoFit/>
          </a:bodyPr>
          <a:lstStyle/>
          <a:p>
            <a:r>
              <a:rPr lang="en-US" sz="6600" dirty="0"/>
              <a:t>Output</a:t>
            </a:r>
          </a:p>
        </p:txBody>
      </p:sp>
      <p:cxnSp>
        <p:nvCxnSpPr>
          <p:cNvPr id="91" name="Straight Arrow Connector 90">
            <a:extLst>
              <a:ext uri="{FF2B5EF4-FFF2-40B4-BE49-F238E27FC236}">
                <a16:creationId xmlns:a16="http://schemas.microsoft.com/office/drawing/2014/main" id="{CA4307C7-5386-C14A-B27F-F2B63494454D}"/>
              </a:ext>
            </a:extLst>
          </p:cNvPr>
          <p:cNvCxnSpPr>
            <a:cxnSpLocks/>
          </p:cNvCxnSpPr>
          <p:nvPr/>
        </p:nvCxnSpPr>
        <p:spPr>
          <a:xfrm>
            <a:off x="27060187" y="14988003"/>
            <a:ext cx="2742699" cy="5016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A95397FE-CCCF-1948-BDDA-100CCD28B53D}"/>
              </a:ext>
            </a:extLst>
          </p:cNvPr>
          <p:cNvSpPr txBox="1"/>
          <p:nvPr/>
        </p:nvSpPr>
        <p:spPr>
          <a:xfrm>
            <a:off x="23216802" y="30326867"/>
            <a:ext cx="3875420" cy="923330"/>
          </a:xfrm>
          <a:prstGeom prst="rect">
            <a:avLst/>
          </a:prstGeom>
          <a:noFill/>
        </p:spPr>
        <p:txBody>
          <a:bodyPr wrap="none" rtlCol="0">
            <a:spAutoFit/>
          </a:bodyPr>
          <a:lstStyle/>
          <a:p>
            <a:r>
              <a:rPr lang="en-US" sz="5400" dirty="0"/>
              <a:t>Water access</a:t>
            </a:r>
          </a:p>
        </p:txBody>
      </p:sp>
      <p:sp>
        <p:nvSpPr>
          <p:cNvPr id="105" name="TextBox 104">
            <a:extLst>
              <a:ext uri="{FF2B5EF4-FFF2-40B4-BE49-F238E27FC236}">
                <a16:creationId xmlns:a16="http://schemas.microsoft.com/office/drawing/2014/main" id="{822C8981-3B3E-2748-9F7B-C73CD1213D43}"/>
              </a:ext>
            </a:extLst>
          </p:cNvPr>
          <p:cNvSpPr txBox="1"/>
          <p:nvPr/>
        </p:nvSpPr>
        <p:spPr>
          <a:xfrm>
            <a:off x="19591618" y="18176412"/>
            <a:ext cx="10653823" cy="1077218"/>
          </a:xfrm>
          <a:prstGeom prst="rect">
            <a:avLst/>
          </a:prstGeom>
          <a:noFill/>
        </p:spPr>
        <p:txBody>
          <a:bodyPr wrap="square" rtlCol="0">
            <a:spAutoFit/>
          </a:bodyPr>
          <a:lstStyle/>
          <a:p>
            <a:pPr algn="ctr"/>
            <a:r>
              <a:rPr lang="en-US" sz="3200" b="1" dirty="0"/>
              <a:t>Asses the amount of heat generated indirectly based on the amount of substrates used and byproducts generated.</a:t>
            </a:r>
          </a:p>
        </p:txBody>
      </p:sp>
      <p:sp>
        <p:nvSpPr>
          <p:cNvPr id="183" name="Content Placeholder 2">
            <a:extLst>
              <a:ext uri="{FF2B5EF4-FFF2-40B4-BE49-F238E27FC236}">
                <a16:creationId xmlns:a16="http://schemas.microsoft.com/office/drawing/2014/main" id="{F4A8BC78-CFE4-B746-A4D5-CF45DE897064}"/>
              </a:ext>
            </a:extLst>
          </p:cNvPr>
          <p:cNvSpPr txBox="1">
            <a:spLocks/>
          </p:cNvSpPr>
          <p:nvPr/>
        </p:nvSpPr>
        <p:spPr>
          <a:xfrm>
            <a:off x="15618974" y="4751671"/>
            <a:ext cx="7661960" cy="6318208"/>
          </a:xfrm>
          <a:prstGeom prst="rect">
            <a:avLst/>
          </a:prstGeom>
        </p:spPr>
        <p:txBody>
          <a:bodyPr vert="horz" lIns="91440" tIns="45720" rIns="91440" bIns="45720" rtlCol="0">
            <a:noAutofit/>
          </a:bodyPr>
          <a:lstStyle>
            <a:lvl1pPr marL="0" indent="0" algn="ctr" defTabSz="2194560" rtl="0" eaLnBrk="1" latinLnBrk="0" hangingPunct="1">
              <a:lnSpc>
                <a:spcPct val="90000"/>
              </a:lnSpc>
              <a:spcBef>
                <a:spcPts val="2400"/>
              </a:spcBef>
              <a:buFont typeface="Arial" panose="020B0604020202020204" pitchFamily="34" charset="0"/>
              <a:buNone/>
              <a:defRPr sz="5760" kern="1200">
                <a:solidFill>
                  <a:schemeClr val="tx1"/>
                </a:solidFill>
                <a:latin typeface="+mn-lt"/>
                <a:ea typeface="+mn-ea"/>
                <a:cs typeface="+mn-cs"/>
              </a:defRPr>
            </a:lvl1pPr>
            <a:lvl2pPr marL="1097280" indent="0" algn="ctr" defTabSz="2194560" rtl="0" eaLnBrk="1" latinLnBrk="0" hangingPunct="1">
              <a:lnSpc>
                <a:spcPct val="90000"/>
              </a:lnSpc>
              <a:spcBef>
                <a:spcPts val="1200"/>
              </a:spcBef>
              <a:buFont typeface="Arial" panose="020B0604020202020204" pitchFamily="34" charset="0"/>
              <a:buNone/>
              <a:defRPr sz="4800" kern="1200">
                <a:solidFill>
                  <a:schemeClr val="tx1"/>
                </a:solidFill>
                <a:latin typeface="+mn-lt"/>
                <a:ea typeface="+mn-ea"/>
                <a:cs typeface="+mn-cs"/>
              </a:defRPr>
            </a:lvl2pPr>
            <a:lvl3pPr marL="2194560" indent="0" algn="ctr" defTabSz="2194560" rtl="0" eaLnBrk="1" latinLnBrk="0" hangingPunct="1">
              <a:lnSpc>
                <a:spcPct val="90000"/>
              </a:lnSpc>
              <a:spcBef>
                <a:spcPts val="1200"/>
              </a:spcBef>
              <a:buFont typeface="Arial" panose="020B0604020202020204" pitchFamily="34" charset="0"/>
              <a:buNone/>
              <a:defRPr sz="4320" kern="1200">
                <a:solidFill>
                  <a:schemeClr val="tx1"/>
                </a:solidFill>
                <a:latin typeface="+mn-lt"/>
                <a:ea typeface="+mn-ea"/>
                <a:cs typeface="+mn-cs"/>
              </a:defRPr>
            </a:lvl3pPr>
            <a:lvl4pPr marL="329184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4pPr>
            <a:lvl5pPr marL="438912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5pPr>
            <a:lvl6pPr marL="548640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6pPr>
            <a:lvl7pPr marL="658368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7pPr>
            <a:lvl8pPr marL="768096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8pPr>
            <a:lvl9pPr marL="8778240" indent="0" algn="ctr" defTabSz="2194560" rtl="0" eaLnBrk="1" latinLnBrk="0" hangingPunct="1">
              <a:lnSpc>
                <a:spcPct val="90000"/>
              </a:lnSpc>
              <a:spcBef>
                <a:spcPts val="1200"/>
              </a:spcBef>
              <a:buFont typeface="Arial" panose="020B0604020202020204" pitchFamily="34" charset="0"/>
              <a:buNone/>
              <a:defRPr sz="3840" kern="1200">
                <a:solidFill>
                  <a:schemeClr val="tx1"/>
                </a:solidFill>
                <a:latin typeface="+mn-lt"/>
                <a:ea typeface="+mn-ea"/>
                <a:cs typeface="+mn-cs"/>
              </a:defRPr>
            </a:lvl9pPr>
          </a:lstStyle>
          <a:p>
            <a:pPr>
              <a:lnSpc>
                <a:spcPct val="80000"/>
              </a:lnSpc>
            </a:pPr>
            <a:r>
              <a:rPr lang="en-US" sz="4000" dirty="0"/>
              <a:t>36 mice (18 males, 18 females)</a:t>
            </a:r>
          </a:p>
          <a:p>
            <a:pPr>
              <a:lnSpc>
                <a:spcPct val="80000"/>
              </a:lnSpc>
            </a:pPr>
            <a:r>
              <a:rPr lang="en-US" sz="4000" dirty="0"/>
              <a:t>72 hours of data collection in temperature cycling room</a:t>
            </a:r>
          </a:p>
          <a:p>
            <a:pPr>
              <a:lnSpc>
                <a:spcPct val="80000"/>
              </a:lnSpc>
            </a:pPr>
            <a:r>
              <a:rPr lang="en-US" sz="4000" dirty="0"/>
              <a:t>Weight every 24 hour</a:t>
            </a:r>
          </a:p>
          <a:p>
            <a:pPr>
              <a:lnSpc>
                <a:spcPct val="80000"/>
              </a:lnSpc>
            </a:pPr>
            <a:r>
              <a:rPr lang="en-US" sz="4000" dirty="0"/>
              <a:t>Body temperature every 12 hours</a:t>
            </a:r>
          </a:p>
          <a:p>
            <a:pPr>
              <a:lnSpc>
                <a:spcPct val="80000"/>
              </a:lnSpc>
            </a:pPr>
            <a:r>
              <a:rPr lang="en-US" sz="4000" dirty="0"/>
              <a:t>Real time metabolic rate and rate of water loss </a:t>
            </a:r>
          </a:p>
          <a:p>
            <a:pPr>
              <a:lnSpc>
                <a:spcPct val="80000"/>
              </a:lnSpc>
            </a:pPr>
            <a:r>
              <a:rPr lang="en-US" sz="4000" b="1" dirty="0">
                <a:solidFill>
                  <a:srgbClr val="7F7F7F"/>
                </a:solidFill>
              </a:rPr>
              <a:t>Water </a:t>
            </a:r>
            <a:r>
              <a:rPr lang="en-US" sz="4000" b="1" i="1" dirty="0">
                <a:solidFill>
                  <a:srgbClr val="7F7F7F"/>
                </a:solidFill>
              </a:rPr>
              <a:t>ad libitum</a:t>
            </a:r>
            <a:r>
              <a:rPr lang="en-US" sz="4000" b="1" dirty="0">
                <a:solidFill>
                  <a:srgbClr val="7F7F7F"/>
                </a:solidFill>
              </a:rPr>
              <a:t>                              </a:t>
            </a:r>
            <a:r>
              <a:rPr lang="en-US" sz="4000" b="1" dirty="0">
                <a:solidFill>
                  <a:srgbClr val="C00000"/>
                </a:solidFill>
              </a:rPr>
              <a:t>No water</a:t>
            </a:r>
            <a:endParaRPr lang="en-US" sz="4000" dirty="0"/>
          </a:p>
        </p:txBody>
      </p:sp>
      <p:pic>
        <p:nvPicPr>
          <p:cNvPr id="457" name="Graphic 456" descr="Arrow: Straight with solid fill">
            <a:extLst>
              <a:ext uri="{FF2B5EF4-FFF2-40B4-BE49-F238E27FC236}">
                <a16:creationId xmlns:a16="http://schemas.microsoft.com/office/drawing/2014/main" id="{7DB9A088-A7DA-2E4C-950B-899B0B9B9DDA}"/>
              </a:ext>
            </a:extLst>
          </p:cNvPr>
          <p:cNvPicPr>
            <a:picLocks noChangeAspect="1"/>
          </p:cNvPicPr>
          <p:nvPr/>
        </p:nvPicPr>
        <p:blipFill>
          <a:blip r:embed="rId49">
            <a:extLst>
              <a:ext uri="{96DAC541-7B7A-43D3-8B79-37D633B846F1}">
                <asvg:svgBlip xmlns:asvg="http://schemas.microsoft.com/office/drawing/2016/SVG/main" r:embed="rId50"/>
              </a:ext>
            </a:extLst>
          </a:blip>
          <a:stretch>
            <a:fillRect/>
          </a:stretch>
        </p:blipFill>
        <p:spPr>
          <a:xfrm rot="16200000">
            <a:off x="7293965" y="37140169"/>
            <a:ext cx="1886473" cy="1886473"/>
          </a:xfrm>
          <a:prstGeom prst="rect">
            <a:avLst/>
          </a:prstGeom>
        </p:spPr>
      </p:pic>
      <p:pic>
        <p:nvPicPr>
          <p:cNvPr id="461" name="Graphic 460" descr="Arrow: Straight with solid fill">
            <a:extLst>
              <a:ext uri="{FF2B5EF4-FFF2-40B4-BE49-F238E27FC236}">
                <a16:creationId xmlns:a16="http://schemas.microsoft.com/office/drawing/2014/main" id="{D4513413-7EC9-AA47-B091-9230A570215A}"/>
              </a:ext>
            </a:extLst>
          </p:cNvPr>
          <p:cNvPicPr>
            <a:picLocks noChangeAspect="1"/>
          </p:cNvPicPr>
          <p:nvPr/>
        </p:nvPicPr>
        <p:blipFill>
          <a:blip r:embed="rId49">
            <a:extLst>
              <a:ext uri="{96DAC541-7B7A-43D3-8B79-37D633B846F1}">
                <asvg:svgBlip xmlns:asvg="http://schemas.microsoft.com/office/drawing/2016/SVG/main" r:embed="rId50"/>
              </a:ext>
            </a:extLst>
          </a:blip>
          <a:stretch>
            <a:fillRect/>
          </a:stretch>
        </p:blipFill>
        <p:spPr>
          <a:xfrm rot="16200000">
            <a:off x="7293965" y="39538996"/>
            <a:ext cx="1886473" cy="1886473"/>
          </a:xfrm>
          <a:prstGeom prst="rect">
            <a:avLst/>
          </a:prstGeom>
        </p:spPr>
      </p:pic>
      <p:pic>
        <p:nvPicPr>
          <p:cNvPr id="462" name="Graphic 461" descr="Arrow: Straight with solid fill">
            <a:extLst>
              <a:ext uri="{FF2B5EF4-FFF2-40B4-BE49-F238E27FC236}">
                <a16:creationId xmlns:a16="http://schemas.microsoft.com/office/drawing/2014/main" id="{46C8A0B7-EC2E-AA4D-8D77-03CBA905A3EA}"/>
              </a:ext>
            </a:extLst>
          </p:cNvPr>
          <p:cNvPicPr>
            <a:picLocks noChangeAspect="1"/>
          </p:cNvPicPr>
          <p:nvPr/>
        </p:nvPicPr>
        <p:blipFill>
          <a:blip r:embed="rId49">
            <a:extLst>
              <a:ext uri="{96DAC541-7B7A-43D3-8B79-37D633B846F1}">
                <asvg:svgBlip xmlns:asvg="http://schemas.microsoft.com/office/drawing/2016/SVG/main" r:embed="rId50"/>
              </a:ext>
            </a:extLst>
          </a:blip>
          <a:stretch>
            <a:fillRect/>
          </a:stretch>
        </p:blipFill>
        <p:spPr>
          <a:xfrm rot="16200000">
            <a:off x="7293965" y="34622607"/>
            <a:ext cx="1886473" cy="1886473"/>
          </a:xfrm>
          <a:prstGeom prst="rect">
            <a:avLst/>
          </a:prstGeom>
        </p:spPr>
      </p:pic>
      <p:pic>
        <p:nvPicPr>
          <p:cNvPr id="463" name="Graphic 462" descr="Rat outline">
            <a:extLst>
              <a:ext uri="{FF2B5EF4-FFF2-40B4-BE49-F238E27FC236}">
                <a16:creationId xmlns:a16="http://schemas.microsoft.com/office/drawing/2014/main" id="{A3EE96E0-0E1F-D941-884B-6E400C22FC1D}"/>
              </a:ext>
            </a:extLst>
          </p:cNvPr>
          <p:cNvPicPr>
            <a:picLocks noChangeAspect="1"/>
          </p:cNvPicPr>
          <p:nvPr/>
        </p:nvPicPr>
        <p:blipFill>
          <a:blip r:embed="rId51">
            <a:extLst>
              <a:ext uri="{96DAC541-7B7A-43D3-8B79-37D633B846F1}">
                <asvg:svgBlip xmlns:asvg="http://schemas.microsoft.com/office/drawing/2016/SVG/main" r:embed="rId52"/>
              </a:ext>
            </a:extLst>
          </a:blip>
          <a:stretch>
            <a:fillRect/>
          </a:stretch>
        </p:blipFill>
        <p:spPr>
          <a:xfrm flipH="1">
            <a:off x="28004696" y="29866285"/>
            <a:ext cx="2556298" cy="2556298"/>
          </a:xfrm>
          <a:prstGeom prst="rect">
            <a:avLst/>
          </a:prstGeom>
        </p:spPr>
      </p:pic>
      <p:sp>
        <p:nvSpPr>
          <p:cNvPr id="466" name="TextBox 465">
            <a:extLst>
              <a:ext uri="{FF2B5EF4-FFF2-40B4-BE49-F238E27FC236}">
                <a16:creationId xmlns:a16="http://schemas.microsoft.com/office/drawing/2014/main" id="{DD23271E-8ACF-7D49-9D9E-16A44E297560}"/>
              </a:ext>
            </a:extLst>
          </p:cNvPr>
          <p:cNvSpPr txBox="1"/>
          <p:nvPr/>
        </p:nvSpPr>
        <p:spPr>
          <a:xfrm>
            <a:off x="1511411" y="30867816"/>
            <a:ext cx="12748552" cy="523220"/>
          </a:xfrm>
          <a:prstGeom prst="rect">
            <a:avLst/>
          </a:prstGeom>
          <a:noFill/>
        </p:spPr>
        <p:txBody>
          <a:bodyPr wrap="square" rtlCol="0">
            <a:spAutoFit/>
          </a:bodyPr>
          <a:lstStyle/>
          <a:p>
            <a:pPr algn="ctr"/>
            <a:r>
              <a:rPr lang="en-US" sz="2800" b="1" dirty="0"/>
              <a:t>Rate of water loss decreases over the course of three days for mice without water.</a:t>
            </a:r>
            <a:endParaRPr lang="en-US" sz="2800" b="1" strike="sngStrike" dirty="0"/>
          </a:p>
        </p:txBody>
      </p:sp>
      <p:pic>
        <p:nvPicPr>
          <p:cNvPr id="124" name="Picture 123" descr="A picture containing orange&#10;&#10;Description automatically generated">
            <a:extLst>
              <a:ext uri="{FF2B5EF4-FFF2-40B4-BE49-F238E27FC236}">
                <a16:creationId xmlns:a16="http://schemas.microsoft.com/office/drawing/2014/main" id="{FF036181-E4C2-B740-9C55-88E889680992}"/>
              </a:ext>
            </a:extLst>
          </p:cNvPr>
          <p:cNvPicPr>
            <a:picLocks noChangeAspect="1"/>
          </p:cNvPicPr>
          <p:nvPr/>
        </p:nvPicPr>
        <p:blipFill>
          <a:blip r:embed="rId53"/>
          <a:stretch>
            <a:fillRect/>
          </a:stretch>
        </p:blipFill>
        <p:spPr>
          <a:xfrm>
            <a:off x="159672" y="34528703"/>
            <a:ext cx="7466425" cy="7109403"/>
          </a:xfrm>
          <a:prstGeom prst="ellipse">
            <a:avLst/>
          </a:prstGeom>
        </p:spPr>
      </p:pic>
    </p:spTree>
    <p:extLst>
      <p:ext uri="{BB962C8B-B14F-4D97-AF65-F5344CB8AC3E}">
        <p14:creationId xmlns:p14="http://schemas.microsoft.com/office/powerpoint/2010/main" val="7130121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34665</TotalTime>
  <Words>1001</Words>
  <Application>Microsoft Macintosh PowerPoint</Application>
  <PresentationFormat>Custom</PresentationFormat>
  <Paragraphs>90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Bradley Hand ITC</vt:lpstr>
      <vt:lpstr>Calibri</vt:lpstr>
      <vt:lpstr>Calibri Light</vt:lpstr>
      <vt:lpstr>Office Theme</vt:lpstr>
      <vt:lpstr>When the tap runs dry:  The physiological effects of acute experimental dehydration in the desert adapted mouse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 Blumstein</dc:creator>
  <cp:lastModifiedBy>Dani Blumstein</cp:lastModifiedBy>
  <cp:revision>195</cp:revision>
  <dcterms:created xsi:type="dcterms:W3CDTF">2021-05-02T21:40:33Z</dcterms:created>
  <dcterms:modified xsi:type="dcterms:W3CDTF">2022-04-07T15:02:48Z</dcterms:modified>
</cp:coreProperties>
</file>

<file path=docProps/thumbnail.jpeg>
</file>